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sldIdLst>
    <p:sldId id="1612" r:id="rId2"/>
    <p:sldId id="948" r:id="rId3"/>
    <p:sldId id="950" r:id="rId4"/>
    <p:sldId id="961" r:id="rId5"/>
    <p:sldId id="980" r:id="rId6"/>
    <p:sldId id="981" r:id="rId7"/>
    <p:sldId id="991" r:id="rId8"/>
    <p:sldId id="987" r:id="rId9"/>
    <p:sldId id="967" r:id="rId10"/>
    <p:sldId id="983" r:id="rId11"/>
    <p:sldId id="985" r:id="rId12"/>
    <p:sldId id="984" r:id="rId13"/>
    <p:sldId id="988" r:id="rId14"/>
    <p:sldId id="989" r:id="rId15"/>
    <p:sldId id="990" r:id="rId16"/>
    <p:sldId id="996" r:id="rId17"/>
    <p:sldId id="998" r:id="rId18"/>
    <p:sldId id="1000" r:id="rId19"/>
    <p:sldId id="995" r:id="rId20"/>
    <p:sldId id="999" r:id="rId21"/>
    <p:sldId id="979" r:id="rId22"/>
    <p:sldId id="1001" r:id="rId23"/>
    <p:sldId id="1036" r:id="rId24"/>
  </p:sldIdLst>
  <p:sldSz cx="24384000" cy="13716000"/>
  <p:notesSz cx="12344400" cy="7315200"/>
  <p:embeddedFontLst>
    <p:embeddedFont>
      <p:font typeface="Arial Nova" panose="020B0504020202020204" pitchFamily="3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Cambria Math" panose="02040503050406030204" pitchFamily="18" charset="0"/>
      <p:regular r:id="rId34"/>
    </p:embeddedFont>
    <p:embeddedFont>
      <p:font typeface="Segoe UI" panose="020B0502040204020203" pitchFamily="34" charset="0"/>
      <p:regular r:id="rId35"/>
      <p:bold r:id="rId36"/>
      <p:italic r:id="rId37"/>
      <p:boldItalic r:id="rId38"/>
    </p:embeddedFont>
  </p:embeddedFontLst>
  <p:defaultTextStyle>
    <a:defPPr>
      <a:defRPr lang="ru-RU"/>
    </a:defPPr>
    <a:lvl1pPr marL="0" algn="l" defTabSz="1828800">
      <a:defRPr sz="3600">
        <a:solidFill>
          <a:schemeClr val="tx1"/>
        </a:solidFill>
        <a:latin typeface="+mn-lt"/>
        <a:ea typeface="+mn-ea"/>
        <a:cs typeface="+mn-cs"/>
      </a:defRPr>
    </a:lvl1pPr>
    <a:lvl2pPr marL="914400" algn="l" defTabSz="1828800">
      <a:defRPr sz="3600">
        <a:solidFill>
          <a:schemeClr val="tx1"/>
        </a:solidFill>
        <a:latin typeface="+mn-lt"/>
        <a:ea typeface="+mn-ea"/>
        <a:cs typeface="+mn-cs"/>
      </a:defRPr>
    </a:lvl2pPr>
    <a:lvl3pPr marL="1828800" algn="l" defTabSz="1828800">
      <a:defRPr sz="3600">
        <a:solidFill>
          <a:schemeClr val="tx1"/>
        </a:solidFill>
        <a:latin typeface="+mn-lt"/>
        <a:ea typeface="+mn-ea"/>
        <a:cs typeface="+mn-cs"/>
      </a:defRPr>
    </a:lvl3pPr>
    <a:lvl4pPr marL="2743200" algn="l" defTabSz="1828800">
      <a:defRPr sz="3600">
        <a:solidFill>
          <a:schemeClr val="tx1"/>
        </a:solidFill>
        <a:latin typeface="+mn-lt"/>
        <a:ea typeface="+mn-ea"/>
        <a:cs typeface="+mn-cs"/>
      </a:defRPr>
    </a:lvl4pPr>
    <a:lvl5pPr marL="3657600" algn="l" defTabSz="1828800">
      <a:defRPr sz="3600">
        <a:solidFill>
          <a:schemeClr val="tx1"/>
        </a:solidFill>
        <a:latin typeface="+mn-lt"/>
        <a:ea typeface="+mn-ea"/>
        <a:cs typeface="+mn-cs"/>
      </a:defRPr>
    </a:lvl5pPr>
    <a:lvl6pPr marL="4572000" algn="l" defTabSz="1828800">
      <a:defRPr sz="3600">
        <a:solidFill>
          <a:schemeClr val="tx1"/>
        </a:solidFill>
        <a:latin typeface="+mn-lt"/>
        <a:ea typeface="+mn-ea"/>
        <a:cs typeface="+mn-cs"/>
      </a:defRPr>
    </a:lvl6pPr>
    <a:lvl7pPr marL="5486400" algn="l" defTabSz="1828800">
      <a:defRPr sz="3600">
        <a:solidFill>
          <a:schemeClr val="tx1"/>
        </a:solidFill>
        <a:latin typeface="+mn-lt"/>
        <a:ea typeface="+mn-ea"/>
        <a:cs typeface="+mn-cs"/>
      </a:defRPr>
    </a:lvl7pPr>
    <a:lvl8pPr marL="6400800" algn="l" defTabSz="1828800">
      <a:defRPr sz="3600">
        <a:solidFill>
          <a:schemeClr val="tx1"/>
        </a:solidFill>
        <a:latin typeface="+mn-lt"/>
        <a:ea typeface="+mn-ea"/>
        <a:cs typeface="+mn-cs"/>
      </a:defRPr>
    </a:lvl8pPr>
    <a:lvl9pPr marL="7315200" algn="l" defTabSz="1828800">
      <a:defRPr sz="36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8"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80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94660"/>
  </p:normalViewPr>
  <p:slideViewPr>
    <p:cSldViewPr>
      <p:cViewPr varScale="1">
        <p:scale>
          <a:sx n="52" d="100"/>
          <a:sy n="52" d="100"/>
        </p:scale>
        <p:origin x="186" y="222"/>
      </p:cViewPr>
      <p:guideLst>
        <p:guide orient="horz" pos="2188"/>
        <p:guide pos="2880"/>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diagrams/_rels/data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4" Type="http://schemas.openxmlformats.org/officeDocument/2006/relationships/image" Target="../media/image4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4"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621446-30B6-4EC3-8060-1FA2E8461357}" type="doc">
      <dgm:prSet loTypeId="urn:microsoft.com/office/officeart/2005/8/layout/hProcess9" loCatId="process" qsTypeId="urn:microsoft.com/office/officeart/2005/8/quickstyle/simple3" qsCatId="simple" csTypeId="urn:microsoft.com/office/officeart/2005/8/colors/accent4_1" csCatId="accent4" phldr="1"/>
      <dgm:spPr/>
    </dgm:pt>
    <dgm:pt modelId="{4B10ECC1-5C56-4367-8A18-12BA2A26D6E7}">
      <dgm:prSet phldrT="[Текст]"/>
      <dgm:spPr/>
      <dgm:t>
        <a:bodyPr/>
        <a:lstStyle/>
        <a:p>
          <a:r>
            <a:rPr lang="ru-RU" dirty="0"/>
            <a:t>Формализация задач, определение целевой функции</a:t>
          </a:r>
        </a:p>
      </dgm:t>
    </dgm:pt>
    <dgm:pt modelId="{43F8CC93-B889-4789-B2CF-91B37AD84437}" type="parTrans" cxnId="{C1519EF2-E349-4B9C-A9B2-DC681874D6F7}">
      <dgm:prSet/>
      <dgm:spPr/>
      <dgm:t>
        <a:bodyPr/>
        <a:lstStyle/>
        <a:p>
          <a:endParaRPr lang="ru-RU"/>
        </a:p>
      </dgm:t>
    </dgm:pt>
    <dgm:pt modelId="{5558D726-41AF-4D05-9E60-08BAA2E5BD16}" type="sibTrans" cxnId="{C1519EF2-E349-4B9C-A9B2-DC681874D6F7}">
      <dgm:prSet/>
      <dgm:spPr/>
      <dgm:t>
        <a:bodyPr/>
        <a:lstStyle/>
        <a:p>
          <a:endParaRPr lang="ru-RU"/>
        </a:p>
      </dgm:t>
    </dgm:pt>
    <dgm:pt modelId="{2972CD8F-851F-4651-B65F-E8A9F7DFB721}">
      <dgm:prSet/>
      <dgm:spPr>
        <a:solidFill>
          <a:schemeClr val="accent3">
            <a:lumMod val="40000"/>
            <a:lumOff val="60000"/>
          </a:schemeClr>
        </a:solidFill>
      </dgm:spPr>
      <dgm:t>
        <a:bodyPr/>
        <a:lstStyle/>
        <a:p>
          <a:r>
            <a:rPr lang="ru-RU" dirty="0"/>
            <a:t>Выявление систематики и вылетов</a:t>
          </a:r>
        </a:p>
      </dgm:t>
    </dgm:pt>
    <dgm:pt modelId="{4D20E82E-07D3-4704-ACCA-7C00CBDBCAF1}" type="parTrans" cxnId="{345397DC-3D6E-4AB0-86D5-474A4D2EA613}">
      <dgm:prSet/>
      <dgm:spPr/>
      <dgm:t>
        <a:bodyPr/>
        <a:lstStyle/>
        <a:p>
          <a:endParaRPr lang="ru-RU"/>
        </a:p>
      </dgm:t>
    </dgm:pt>
    <dgm:pt modelId="{231767FD-BD8E-4285-8A0E-84937B748783}" type="sibTrans" cxnId="{345397DC-3D6E-4AB0-86D5-474A4D2EA613}">
      <dgm:prSet/>
      <dgm:spPr/>
      <dgm:t>
        <a:bodyPr/>
        <a:lstStyle/>
        <a:p>
          <a:endParaRPr lang="ru-RU"/>
        </a:p>
      </dgm:t>
    </dgm:pt>
    <dgm:pt modelId="{5CA5AED7-CF36-4672-815E-F831AB21FB5C}">
      <dgm:prSet custT="1"/>
      <dgm:spPr>
        <a:solidFill>
          <a:schemeClr val="accent4">
            <a:lumMod val="40000"/>
            <a:lumOff val="60000"/>
          </a:schemeClr>
        </a:solidFill>
      </dgm:spPr>
      <dgm:t>
        <a:bodyPr/>
        <a:lstStyle/>
        <a:p>
          <a:r>
            <a:rPr lang="ru-RU" sz="3200" b="1" dirty="0"/>
            <a:t>Разведочные расчеты</a:t>
          </a:r>
        </a:p>
      </dgm:t>
    </dgm:pt>
    <dgm:pt modelId="{EEFAC49D-6501-4BA1-87FE-D95765A2CBC6}" type="parTrans" cxnId="{91EB850B-3429-4775-B689-EDA3B5925F59}">
      <dgm:prSet/>
      <dgm:spPr/>
      <dgm:t>
        <a:bodyPr/>
        <a:lstStyle/>
        <a:p>
          <a:endParaRPr lang="ru-RU"/>
        </a:p>
      </dgm:t>
    </dgm:pt>
    <dgm:pt modelId="{03B222C7-7995-4299-A238-C07E40A6BC00}" type="sibTrans" cxnId="{91EB850B-3429-4775-B689-EDA3B5925F59}">
      <dgm:prSet/>
      <dgm:spPr/>
      <dgm:t>
        <a:bodyPr/>
        <a:lstStyle/>
        <a:p>
          <a:endParaRPr lang="ru-RU"/>
        </a:p>
      </dgm:t>
    </dgm:pt>
    <dgm:pt modelId="{FE7D1A53-EE66-436A-9408-236FB6039EB5}">
      <dgm:prSet/>
      <dgm:spPr/>
      <dgm:t>
        <a:bodyPr/>
        <a:lstStyle/>
        <a:p>
          <a:r>
            <a:rPr lang="ru-RU"/>
            <a:t>Оптимизация параметров</a:t>
          </a:r>
        </a:p>
      </dgm:t>
    </dgm:pt>
    <dgm:pt modelId="{DAA74665-A32A-4AD1-A7E9-2E7996805F9C}" type="parTrans" cxnId="{6436CA05-077D-47DD-A812-8FCEF5E8CE11}">
      <dgm:prSet/>
      <dgm:spPr/>
      <dgm:t>
        <a:bodyPr/>
        <a:lstStyle/>
        <a:p>
          <a:endParaRPr lang="ru-RU"/>
        </a:p>
      </dgm:t>
    </dgm:pt>
    <dgm:pt modelId="{B14C2E39-FDE7-4F54-92ED-D169FAC80B02}" type="sibTrans" cxnId="{6436CA05-077D-47DD-A812-8FCEF5E8CE11}">
      <dgm:prSet/>
      <dgm:spPr/>
      <dgm:t>
        <a:bodyPr/>
        <a:lstStyle/>
        <a:p>
          <a:endParaRPr lang="ru-RU"/>
        </a:p>
      </dgm:t>
    </dgm:pt>
    <dgm:pt modelId="{3A578592-DF16-4EA9-9CFA-BE2EE11D6983}">
      <dgm:prSet phldrT="[Текст]"/>
      <dgm:spPr/>
      <dgm:t>
        <a:bodyPr/>
        <a:lstStyle/>
        <a:p>
          <a:r>
            <a:rPr lang="ru-RU" dirty="0"/>
            <a:t>Формирование рабочих гипотез, выбор основной</a:t>
          </a:r>
        </a:p>
      </dgm:t>
    </dgm:pt>
    <dgm:pt modelId="{68FB8300-EF08-40BC-8B92-8F08003683F4}" type="parTrans" cxnId="{272B4F2F-1CA1-4D99-8737-A8123BB32423}">
      <dgm:prSet/>
      <dgm:spPr/>
      <dgm:t>
        <a:bodyPr/>
        <a:lstStyle/>
        <a:p>
          <a:endParaRPr lang="ru-RU"/>
        </a:p>
      </dgm:t>
    </dgm:pt>
    <dgm:pt modelId="{114B49CC-E998-4216-8EBB-04360F7B69FD}" type="sibTrans" cxnId="{272B4F2F-1CA1-4D99-8737-A8123BB32423}">
      <dgm:prSet/>
      <dgm:spPr/>
      <dgm:t>
        <a:bodyPr/>
        <a:lstStyle/>
        <a:p>
          <a:endParaRPr lang="ru-RU"/>
        </a:p>
      </dgm:t>
    </dgm:pt>
    <dgm:pt modelId="{435015F6-FDD4-45B9-8B69-A1A96F7AD07D}" type="pres">
      <dgm:prSet presAssocID="{C0621446-30B6-4EC3-8060-1FA2E8461357}" presName="CompostProcess" presStyleCnt="0">
        <dgm:presLayoutVars>
          <dgm:dir/>
          <dgm:resizeHandles val="exact"/>
        </dgm:presLayoutVars>
      </dgm:prSet>
      <dgm:spPr/>
    </dgm:pt>
    <dgm:pt modelId="{E42FADD1-52EE-4ACC-816F-7B6BAE983080}" type="pres">
      <dgm:prSet presAssocID="{C0621446-30B6-4EC3-8060-1FA2E8461357}" presName="arrow" presStyleLbl="bgShp" presStyleIdx="0" presStyleCnt="1"/>
      <dgm:spPr>
        <a:noFill/>
        <a:ln w="95250">
          <a:solidFill>
            <a:schemeClr val="accent4">
              <a:lumMod val="60000"/>
              <a:lumOff val="40000"/>
            </a:schemeClr>
          </a:solidFill>
        </a:ln>
      </dgm:spPr>
    </dgm:pt>
    <dgm:pt modelId="{E67310A4-7596-4F7E-A2BA-6166DC0BA57B}" type="pres">
      <dgm:prSet presAssocID="{C0621446-30B6-4EC3-8060-1FA2E8461357}" presName="linearProcess" presStyleCnt="0"/>
      <dgm:spPr/>
    </dgm:pt>
    <dgm:pt modelId="{8DDB0C7B-5C5F-4490-A660-238C908CEE77}" type="pres">
      <dgm:prSet presAssocID="{5CA5AED7-CF36-4672-815E-F831AB21FB5C}" presName="textNode" presStyleLbl="node1" presStyleIdx="0" presStyleCnt="5">
        <dgm:presLayoutVars>
          <dgm:bulletEnabled val="1"/>
        </dgm:presLayoutVars>
      </dgm:prSet>
      <dgm:spPr/>
    </dgm:pt>
    <dgm:pt modelId="{8D7B4AFD-1B53-4941-9F09-B681C579B89C}" type="pres">
      <dgm:prSet presAssocID="{03B222C7-7995-4299-A238-C07E40A6BC00}" presName="sibTrans" presStyleCnt="0"/>
      <dgm:spPr/>
    </dgm:pt>
    <dgm:pt modelId="{BBE57F44-B33B-409F-AC25-A6E90E7DA5FA}" type="pres">
      <dgm:prSet presAssocID="{2972CD8F-851F-4651-B65F-E8A9F7DFB721}" presName="textNode" presStyleLbl="node1" presStyleIdx="1" presStyleCnt="5">
        <dgm:presLayoutVars>
          <dgm:bulletEnabled val="1"/>
        </dgm:presLayoutVars>
      </dgm:prSet>
      <dgm:spPr/>
    </dgm:pt>
    <dgm:pt modelId="{016B3443-2F66-4F3A-94F9-46072C6214DC}" type="pres">
      <dgm:prSet presAssocID="{231767FD-BD8E-4285-8A0E-84937B748783}" presName="sibTrans" presStyleCnt="0"/>
      <dgm:spPr/>
    </dgm:pt>
    <dgm:pt modelId="{FF2E7B6C-F250-435E-8BEB-CA03A8D5F136}" type="pres">
      <dgm:prSet presAssocID="{3A578592-DF16-4EA9-9CFA-BE2EE11D6983}" presName="textNode" presStyleLbl="node1" presStyleIdx="2" presStyleCnt="5">
        <dgm:presLayoutVars>
          <dgm:bulletEnabled val="1"/>
        </dgm:presLayoutVars>
      </dgm:prSet>
      <dgm:spPr/>
    </dgm:pt>
    <dgm:pt modelId="{6C7375F4-1B17-4B76-9441-9993B8AF604F}" type="pres">
      <dgm:prSet presAssocID="{114B49CC-E998-4216-8EBB-04360F7B69FD}" presName="sibTrans" presStyleCnt="0"/>
      <dgm:spPr/>
    </dgm:pt>
    <dgm:pt modelId="{69EF0B32-44E1-48BF-8038-3DA4C9E5A981}" type="pres">
      <dgm:prSet presAssocID="{4B10ECC1-5C56-4367-8A18-12BA2A26D6E7}" presName="textNode" presStyleLbl="node1" presStyleIdx="3" presStyleCnt="5">
        <dgm:presLayoutVars>
          <dgm:bulletEnabled val="1"/>
        </dgm:presLayoutVars>
      </dgm:prSet>
      <dgm:spPr/>
    </dgm:pt>
    <dgm:pt modelId="{052C2E89-1040-4EFF-A369-964F311187CB}" type="pres">
      <dgm:prSet presAssocID="{5558D726-41AF-4D05-9E60-08BAA2E5BD16}" presName="sibTrans" presStyleCnt="0"/>
      <dgm:spPr/>
    </dgm:pt>
    <dgm:pt modelId="{53FE50A6-FDA4-44CC-ACFE-2B5F391E0D2E}" type="pres">
      <dgm:prSet presAssocID="{FE7D1A53-EE66-436A-9408-236FB6039EB5}" presName="textNode" presStyleLbl="node1" presStyleIdx="4" presStyleCnt="5">
        <dgm:presLayoutVars>
          <dgm:bulletEnabled val="1"/>
        </dgm:presLayoutVars>
      </dgm:prSet>
      <dgm:spPr/>
    </dgm:pt>
  </dgm:ptLst>
  <dgm:cxnLst>
    <dgm:cxn modelId="{6436CA05-077D-47DD-A812-8FCEF5E8CE11}" srcId="{C0621446-30B6-4EC3-8060-1FA2E8461357}" destId="{FE7D1A53-EE66-436A-9408-236FB6039EB5}" srcOrd="4" destOrd="0" parTransId="{DAA74665-A32A-4AD1-A7E9-2E7996805F9C}" sibTransId="{B14C2E39-FDE7-4F54-92ED-D169FAC80B02}"/>
    <dgm:cxn modelId="{91EB850B-3429-4775-B689-EDA3B5925F59}" srcId="{C0621446-30B6-4EC3-8060-1FA2E8461357}" destId="{5CA5AED7-CF36-4672-815E-F831AB21FB5C}" srcOrd="0" destOrd="0" parTransId="{EEFAC49D-6501-4BA1-87FE-D95765A2CBC6}" sibTransId="{03B222C7-7995-4299-A238-C07E40A6BC00}"/>
    <dgm:cxn modelId="{272B4F2F-1CA1-4D99-8737-A8123BB32423}" srcId="{C0621446-30B6-4EC3-8060-1FA2E8461357}" destId="{3A578592-DF16-4EA9-9CFA-BE2EE11D6983}" srcOrd="2" destOrd="0" parTransId="{68FB8300-EF08-40BC-8B92-8F08003683F4}" sibTransId="{114B49CC-E998-4216-8EBB-04360F7B69FD}"/>
    <dgm:cxn modelId="{C33EB334-BCF0-42D3-B52A-5A97A66AE60D}" type="presOf" srcId="{4B10ECC1-5C56-4367-8A18-12BA2A26D6E7}" destId="{69EF0B32-44E1-48BF-8038-3DA4C9E5A981}" srcOrd="0" destOrd="0" presId="urn:microsoft.com/office/officeart/2005/8/layout/hProcess9"/>
    <dgm:cxn modelId="{FBE99037-EF1B-4498-8F50-E5031BB30872}" type="presOf" srcId="{2972CD8F-851F-4651-B65F-E8A9F7DFB721}" destId="{BBE57F44-B33B-409F-AC25-A6E90E7DA5FA}" srcOrd="0" destOrd="0" presId="urn:microsoft.com/office/officeart/2005/8/layout/hProcess9"/>
    <dgm:cxn modelId="{F532E09A-2CCD-4297-8633-2F613C30991D}" type="presOf" srcId="{FE7D1A53-EE66-436A-9408-236FB6039EB5}" destId="{53FE50A6-FDA4-44CC-ACFE-2B5F391E0D2E}" srcOrd="0" destOrd="0" presId="urn:microsoft.com/office/officeart/2005/8/layout/hProcess9"/>
    <dgm:cxn modelId="{B1C972A0-0066-45DF-9BA9-E612FCE3A352}" type="presOf" srcId="{5CA5AED7-CF36-4672-815E-F831AB21FB5C}" destId="{8DDB0C7B-5C5F-4490-A660-238C908CEE77}" srcOrd="0" destOrd="0" presId="urn:microsoft.com/office/officeart/2005/8/layout/hProcess9"/>
    <dgm:cxn modelId="{86D87DB0-B094-429A-85AE-B33959B4BE08}" type="presOf" srcId="{3A578592-DF16-4EA9-9CFA-BE2EE11D6983}" destId="{FF2E7B6C-F250-435E-8BEB-CA03A8D5F136}" srcOrd="0" destOrd="0" presId="urn:microsoft.com/office/officeart/2005/8/layout/hProcess9"/>
    <dgm:cxn modelId="{345397DC-3D6E-4AB0-86D5-474A4D2EA613}" srcId="{C0621446-30B6-4EC3-8060-1FA2E8461357}" destId="{2972CD8F-851F-4651-B65F-E8A9F7DFB721}" srcOrd="1" destOrd="0" parTransId="{4D20E82E-07D3-4704-ACCA-7C00CBDBCAF1}" sibTransId="{231767FD-BD8E-4285-8A0E-84937B748783}"/>
    <dgm:cxn modelId="{8B0E3AE6-4652-4765-BB17-684AE0C024B0}" type="presOf" srcId="{C0621446-30B6-4EC3-8060-1FA2E8461357}" destId="{435015F6-FDD4-45B9-8B69-A1A96F7AD07D}" srcOrd="0" destOrd="0" presId="urn:microsoft.com/office/officeart/2005/8/layout/hProcess9"/>
    <dgm:cxn modelId="{C1519EF2-E349-4B9C-A9B2-DC681874D6F7}" srcId="{C0621446-30B6-4EC3-8060-1FA2E8461357}" destId="{4B10ECC1-5C56-4367-8A18-12BA2A26D6E7}" srcOrd="3" destOrd="0" parTransId="{43F8CC93-B889-4789-B2CF-91B37AD84437}" sibTransId="{5558D726-41AF-4D05-9E60-08BAA2E5BD16}"/>
    <dgm:cxn modelId="{4A95B43F-0C49-4135-AA82-D176DE97A3D8}" type="presParOf" srcId="{435015F6-FDD4-45B9-8B69-A1A96F7AD07D}" destId="{E42FADD1-52EE-4ACC-816F-7B6BAE983080}" srcOrd="0" destOrd="0" presId="urn:microsoft.com/office/officeart/2005/8/layout/hProcess9"/>
    <dgm:cxn modelId="{19FA8D2D-8D08-4A5E-AE17-923C088BA970}" type="presParOf" srcId="{435015F6-FDD4-45B9-8B69-A1A96F7AD07D}" destId="{E67310A4-7596-4F7E-A2BA-6166DC0BA57B}" srcOrd="1" destOrd="0" presId="urn:microsoft.com/office/officeart/2005/8/layout/hProcess9"/>
    <dgm:cxn modelId="{C7FFB4BA-C31C-4BA8-BE11-61B97B3BCB75}" type="presParOf" srcId="{E67310A4-7596-4F7E-A2BA-6166DC0BA57B}" destId="{8DDB0C7B-5C5F-4490-A660-238C908CEE77}" srcOrd="0" destOrd="0" presId="urn:microsoft.com/office/officeart/2005/8/layout/hProcess9"/>
    <dgm:cxn modelId="{E7D17A8E-7B28-4DFD-B185-054C9B22E41F}" type="presParOf" srcId="{E67310A4-7596-4F7E-A2BA-6166DC0BA57B}" destId="{8D7B4AFD-1B53-4941-9F09-B681C579B89C}" srcOrd="1" destOrd="0" presId="urn:microsoft.com/office/officeart/2005/8/layout/hProcess9"/>
    <dgm:cxn modelId="{DCA526A3-BD79-471B-817A-533DAA58DC6A}" type="presParOf" srcId="{E67310A4-7596-4F7E-A2BA-6166DC0BA57B}" destId="{BBE57F44-B33B-409F-AC25-A6E90E7DA5FA}" srcOrd="2" destOrd="0" presId="urn:microsoft.com/office/officeart/2005/8/layout/hProcess9"/>
    <dgm:cxn modelId="{D052BFE1-9C78-4958-A378-A4793106B7DD}" type="presParOf" srcId="{E67310A4-7596-4F7E-A2BA-6166DC0BA57B}" destId="{016B3443-2F66-4F3A-94F9-46072C6214DC}" srcOrd="3" destOrd="0" presId="urn:microsoft.com/office/officeart/2005/8/layout/hProcess9"/>
    <dgm:cxn modelId="{4D4D39EC-3324-464C-A137-AF7DE4E74993}" type="presParOf" srcId="{E67310A4-7596-4F7E-A2BA-6166DC0BA57B}" destId="{FF2E7B6C-F250-435E-8BEB-CA03A8D5F136}" srcOrd="4" destOrd="0" presId="urn:microsoft.com/office/officeart/2005/8/layout/hProcess9"/>
    <dgm:cxn modelId="{EBCA53AE-A069-4B26-9441-7569C35AB4E0}" type="presParOf" srcId="{E67310A4-7596-4F7E-A2BA-6166DC0BA57B}" destId="{6C7375F4-1B17-4B76-9441-9993B8AF604F}" srcOrd="5" destOrd="0" presId="urn:microsoft.com/office/officeart/2005/8/layout/hProcess9"/>
    <dgm:cxn modelId="{37A604AE-8E1B-451D-932F-A151364AB8B4}" type="presParOf" srcId="{E67310A4-7596-4F7E-A2BA-6166DC0BA57B}" destId="{69EF0B32-44E1-48BF-8038-3DA4C9E5A981}" srcOrd="6" destOrd="0" presId="urn:microsoft.com/office/officeart/2005/8/layout/hProcess9"/>
    <dgm:cxn modelId="{E2FD6DA0-91BC-4912-9254-5B6907BD3FF0}" type="presParOf" srcId="{E67310A4-7596-4F7E-A2BA-6166DC0BA57B}" destId="{052C2E89-1040-4EFF-A369-964F311187CB}" srcOrd="7" destOrd="0" presId="urn:microsoft.com/office/officeart/2005/8/layout/hProcess9"/>
    <dgm:cxn modelId="{8FBC81D4-08B8-4895-B38C-F0A75723EDA5}" type="presParOf" srcId="{E67310A4-7596-4F7E-A2BA-6166DC0BA57B}" destId="{53FE50A6-FDA4-44CC-ACFE-2B5F391E0D2E}"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88DEEB-1D05-44B5-8E49-EBE94668B428}" type="doc">
      <dgm:prSet loTypeId="urn:microsoft.com/office/officeart/2008/layout/PictureStrips" loCatId="list" qsTypeId="urn:microsoft.com/office/officeart/2005/8/quickstyle/simple1" qsCatId="simple" csTypeId="urn:microsoft.com/office/officeart/2005/8/colors/accent5_3" csCatId="accent5" phldr="1"/>
      <dgm:spPr/>
      <dgm:t>
        <a:bodyPr/>
        <a:lstStyle/>
        <a:p>
          <a:endParaRPr lang="ru-RU"/>
        </a:p>
      </dgm:t>
    </dgm:pt>
    <dgm:pt modelId="{B07C308D-1FBB-4361-A96E-780980C5A377}">
      <dgm:prSet phldrT="[Текст]" custT="1"/>
      <dgm:spPr/>
      <dgm:t>
        <a:bodyPr/>
        <a:lstStyle/>
        <a:p>
          <a:r>
            <a:rPr lang="ru-RU" sz="2800" b="1" dirty="0"/>
            <a:t>АХМ – </a:t>
          </a:r>
          <a:r>
            <a:rPr lang="ru-RU" sz="2800" dirty="0"/>
            <a:t>мощный модуль, позволяющий проверять гипотезы инженера в режиме 24/7</a:t>
          </a:r>
        </a:p>
      </dgm:t>
    </dgm:pt>
    <dgm:pt modelId="{F36AD8D7-5F8A-4F99-AFB3-BBBF2885E8B9}" type="parTrans" cxnId="{32B0C729-910D-4A9F-8AEE-DC3C59C75F1B}">
      <dgm:prSet/>
      <dgm:spPr/>
      <dgm:t>
        <a:bodyPr/>
        <a:lstStyle/>
        <a:p>
          <a:endParaRPr lang="ru-RU" sz="1100"/>
        </a:p>
      </dgm:t>
    </dgm:pt>
    <dgm:pt modelId="{6C96FD2B-4D41-448D-9D55-B7371EEFE3C7}" type="sibTrans" cxnId="{32B0C729-910D-4A9F-8AEE-DC3C59C75F1B}">
      <dgm:prSet/>
      <dgm:spPr/>
      <dgm:t>
        <a:bodyPr/>
        <a:lstStyle/>
        <a:p>
          <a:endParaRPr lang="ru-RU" sz="1100"/>
        </a:p>
      </dgm:t>
    </dgm:pt>
    <dgm:pt modelId="{2D4DC313-0C84-4ABD-8801-7A43D81B5122}">
      <dgm:prSet phldrT="[Текст]" custT="1"/>
      <dgm:spPr/>
      <dgm:t>
        <a:bodyPr/>
        <a:lstStyle/>
        <a:p>
          <a:r>
            <a:rPr lang="ru-RU" sz="2800" dirty="0"/>
            <a:t>Для повышения эффективности АХМ оптимизируйте время расчета моделей и пользуйтесь технологией </a:t>
          </a:r>
          <a:r>
            <a:rPr lang="ru-RU" sz="2800" b="1" dirty="0"/>
            <a:t>Распределения ресурсов</a:t>
          </a:r>
        </a:p>
      </dgm:t>
    </dgm:pt>
    <dgm:pt modelId="{B7E607C0-2627-4AF9-A79A-CC0A7722B6FD}" type="parTrans" cxnId="{D66265D8-4D67-41DC-89FC-17CE101DF3E3}">
      <dgm:prSet/>
      <dgm:spPr/>
      <dgm:t>
        <a:bodyPr/>
        <a:lstStyle/>
        <a:p>
          <a:endParaRPr lang="ru-RU" sz="1100"/>
        </a:p>
      </dgm:t>
    </dgm:pt>
    <dgm:pt modelId="{29ABC373-7661-48E8-A7D7-43D77D0052C4}" type="sibTrans" cxnId="{D66265D8-4D67-41DC-89FC-17CE101DF3E3}">
      <dgm:prSet/>
      <dgm:spPr/>
      <dgm:t>
        <a:bodyPr/>
        <a:lstStyle/>
        <a:p>
          <a:endParaRPr lang="ru-RU" sz="1100"/>
        </a:p>
      </dgm:t>
    </dgm:pt>
    <dgm:pt modelId="{F403C61C-7166-486D-9F09-4B8FDCABD893}">
      <dgm:prSet phldrT="[Текст]" custT="1"/>
      <dgm:spPr/>
      <dgm:t>
        <a:bodyPr/>
        <a:lstStyle/>
        <a:p>
          <a:r>
            <a:rPr lang="ru-RU" sz="2800" dirty="0"/>
            <a:t>Планируйте эксперименты правильно</a:t>
          </a:r>
        </a:p>
      </dgm:t>
    </dgm:pt>
    <dgm:pt modelId="{DF2E5007-33FA-4D54-B1DE-9CB339072F87}" type="parTrans" cxnId="{1ACE1905-64C9-4A64-8C1B-A166B1F4812A}">
      <dgm:prSet/>
      <dgm:spPr/>
      <dgm:t>
        <a:bodyPr/>
        <a:lstStyle/>
        <a:p>
          <a:endParaRPr lang="ru-RU" sz="1100"/>
        </a:p>
      </dgm:t>
    </dgm:pt>
    <dgm:pt modelId="{BB721F8C-5EE1-45F4-8977-8356BC4BACF3}" type="sibTrans" cxnId="{1ACE1905-64C9-4A64-8C1B-A166B1F4812A}">
      <dgm:prSet/>
      <dgm:spPr/>
      <dgm:t>
        <a:bodyPr/>
        <a:lstStyle/>
        <a:p>
          <a:endParaRPr lang="ru-RU" sz="1100"/>
        </a:p>
      </dgm:t>
    </dgm:pt>
    <dgm:pt modelId="{8E5F13DF-603B-44DA-9671-6651ABEC7944}">
      <dgm:prSet custT="1"/>
      <dgm:spPr/>
      <dgm:t>
        <a:bodyPr/>
        <a:lstStyle/>
        <a:p>
          <a:r>
            <a:rPr lang="ru-RU" sz="2800" dirty="0"/>
            <a:t>Перед проведением оптимизации следует предварительно провести анализ согласованности априорной информации и промысловых данных.</a:t>
          </a:r>
        </a:p>
      </dgm:t>
    </dgm:pt>
    <dgm:pt modelId="{97CAFF84-833A-448A-B258-BCEF82013BC0}" type="parTrans" cxnId="{93D74B27-8A31-4C69-A2AC-BF36B3880BC8}">
      <dgm:prSet/>
      <dgm:spPr/>
      <dgm:t>
        <a:bodyPr/>
        <a:lstStyle/>
        <a:p>
          <a:endParaRPr lang="ru-RU" sz="1100"/>
        </a:p>
      </dgm:t>
    </dgm:pt>
    <dgm:pt modelId="{46EC80B7-C8D0-4E3C-ACC6-3BE0B5FD49FB}" type="sibTrans" cxnId="{93D74B27-8A31-4C69-A2AC-BF36B3880BC8}">
      <dgm:prSet/>
      <dgm:spPr/>
      <dgm:t>
        <a:bodyPr/>
        <a:lstStyle/>
        <a:p>
          <a:endParaRPr lang="ru-RU" sz="1100"/>
        </a:p>
      </dgm:t>
    </dgm:pt>
    <dgm:pt modelId="{2F18F28B-EC0E-4830-A2B5-2C5C51378FD0}" type="pres">
      <dgm:prSet presAssocID="{9988DEEB-1D05-44B5-8E49-EBE94668B428}" presName="Name0" presStyleCnt="0">
        <dgm:presLayoutVars>
          <dgm:dir/>
          <dgm:resizeHandles val="exact"/>
        </dgm:presLayoutVars>
      </dgm:prSet>
      <dgm:spPr/>
    </dgm:pt>
    <dgm:pt modelId="{5DA8FC6C-E516-4D6D-9DD3-7D696FF8AE18}" type="pres">
      <dgm:prSet presAssocID="{B07C308D-1FBB-4361-A96E-780980C5A377}" presName="composite" presStyleCnt="0"/>
      <dgm:spPr/>
    </dgm:pt>
    <dgm:pt modelId="{E042653E-D184-4591-8A32-60AD1B2AA9EE}" type="pres">
      <dgm:prSet presAssocID="{B07C308D-1FBB-4361-A96E-780980C5A377}" presName="rect1" presStyleLbl="trAlignAcc1" presStyleIdx="0" presStyleCnt="4">
        <dgm:presLayoutVars>
          <dgm:bulletEnabled val="1"/>
        </dgm:presLayoutVars>
      </dgm:prSet>
      <dgm:spPr/>
    </dgm:pt>
    <dgm:pt modelId="{569F306F-80F7-400C-A96D-54ED8919921D}" type="pres">
      <dgm:prSet presAssocID="{B07C308D-1FBB-4361-A96E-780980C5A377}" presName="rect2" presStyleLbl="fgImgPlace1" presStyleIdx="0" presStyleCnt="4" custScaleY="69208"/>
      <dgm:spPr>
        <a:blipFill rotWithShape="1">
          <a:blip xmlns:r="http://schemas.openxmlformats.org/officeDocument/2006/relationships" r:embed="rId1"/>
          <a:stretch>
            <a:fillRect/>
          </a:stretch>
        </a:blipFill>
      </dgm:spPr>
    </dgm:pt>
    <dgm:pt modelId="{A1EC6362-53AA-475B-83B1-601151F1C267}" type="pres">
      <dgm:prSet presAssocID="{6C96FD2B-4D41-448D-9D55-B7371EEFE3C7}" presName="sibTrans" presStyleCnt="0"/>
      <dgm:spPr/>
    </dgm:pt>
    <dgm:pt modelId="{0B7C9C77-D5DA-41C7-B221-238AB66C5F6C}" type="pres">
      <dgm:prSet presAssocID="{2D4DC313-0C84-4ABD-8801-7A43D81B5122}" presName="composite" presStyleCnt="0"/>
      <dgm:spPr/>
    </dgm:pt>
    <dgm:pt modelId="{7622EFFC-2F7F-411B-B218-0DC661265D8C}" type="pres">
      <dgm:prSet presAssocID="{2D4DC313-0C84-4ABD-8801-7A43D81B5122}" presName="rect1" presStyleLbl="trAlignAcc1" presStyleIdx="1" presStyleCnt="4">
        <dgm:presLayoutVars>
          <dgm:bulletEnabled val="1"/>
        </dgm:presLayoutVars>
      </dgm:prSet>
      <dgm:spPr/>
    </dgm:pt>
    <dgm:pt modelId="{57090D80-E75D-4EB9-AFE8-5D8765946531}" type="pres">
      <dgm:prSet presAssocID="{2D4DC313-0C84-4ABD-8801-7A43D81B5122}" presName="rect2" presStyleLbl="fgImgPlace1" presStyleIdx="1" presStyleCnt="4" custScaleY="69208"/>
      <dgm:spPr>
        <a:blipFill rotWithShape="1">
          <a:blip xmlns:r="http://schemas.openxmlformats.org/officeDocument/2006/relationships" r:embed="rId2"/>
          <a:stretch>
            <a:fillRect/>
          </a:stretch>
        </a:blipFill>
      </dgm:spPr>
    </dgm:pt>
    <dgm:pt modelId="{0D7AC37E-1D13-4887-B5F5-FE0F708322AF}" type="pres">
      <dgm:prSet presAssocID="{29ABC373-7661-48E8-A7D7-43D77D0052C4}" presName="sibTrans" presStyleCnt="0"/>
      <dgm:spPr/>
    </dgm:pt>
    <dgm:pt modelId="{BECAC329-706F-4D6E-9C19-DD2E8EBFF227}" type="pres">
      <dgm:prSet presAssocID="{F403C61C-7166-486D-9F09-4B8FDCABD893}" presName="composite" presStyleCnt="0"/>
      <dgm:spPr/>
    </dgm:pt>
    <dgm:pt modelId="{EF9C72F8-3645-4A63-8B5B-D165C0886C2F}" type="pres">
      <dgm:prSet presAssocID="{F403C61C-7166-486D-9F09-4B8FDCABD893}" presName="rect1" presStyleLbl="trAlignAcc1" presStyleIdx="2" presStyleCnt="4">
        <dgm:presLayoutVars>
          <dgm:bulletEnabled val="1"/>
        </dgm:presLayoutVars>
      </dgm:prSet>
      <dgm:spPr/>
    </dgm:pt>
    <dgm:pt modelId="{B135AA89-88CD-4E84-BB8A-426552BFB585}" type="pres">
      <dgm:prSet presAssocID="{F403C61C-7166-486D-9F09-4B8FDCABD893}" presName="rect2" presStyleLbl="fgImgPlace1" presStyleIdx="2" presStyleCnt="4" custScaleY="69208"/>
      <dgm:spPr>
        <a:blipFill rotWithShape="1">
          <a:blip xmlns:r="http://schemas.openxmlformats.org/officeDocument/2006/relationships" r:embed="rId3"/>
          <a:stretch>
            <a:fillRect/>
          </a:stretch>
        </a:blipFill>
      </dgm:spPr>
    </dgm:pt>
    <dgm:pt modelId="{E870A966-F385-4755-BF6C-6FFD8F46349E}" type="pres">
      <dgm:prSet presAssocID="{BB721F8C-5EE1-45F4-8977-8356BC4BACF3}" presName="sibTrans" presStyleCnt="0"/>
      <dgm:spPr/>
    </dgm:pt>
    <dgm:pt modelId="{8935F07B-9341-4DB9-BE0F-A19E199F0871}" type="pres">
      <dgm:prSet presAssocID="{8E5F13DF-603B-44DA-9671-6651ABEC7944}" presName="composite" presStyleCnt="0"/>
      <dgm:spPr/>
    </dgm:pt>
    <dgm:pt modelId="{EB6DECE8-4C4E-40B7-AEB0-E60DC2C953D2}" type="pres">
      <dgm:prSet presAssocID="{8E5F13DF-603B-44DA-9671-6651ABEC7944}" presName="rect1" presStyleLbl="trAlignAcc1" presStyleIdx="3" presStyleCnt="4">
        <dgm:presLayoutVars>
          <dgm:bulletEnabled val="1"/>
        </dgm:presLayoutVars>
      </dgm:prSet>
      <dgm:spPr/>
    </dgm:pt>
    <dgm:pt modelId="{7725CCAF-7326-41ED-96B3-BF3A480D8C9A}" type="pres">
      <dgm:prSet presAssocID="{8E5F13DF-603B-44DA-9671-6651ABEC7944}" presName="rect2" presStyleLbl="fgImgPlace1" presStyleIdx="3" presStyleCnt="4" custScaleY="69208"/>
      <dgm:spPr>
        <a:blipFill rotWithShape="1">
          <a:blip xmlns:r="http://schemas.openxmlformats.org/officeDocument/2006/relationships" r:embed="rId4"/>
          <a:stretch>
            <a:fillRect/>
          </a:stretch>
        </a:blipFill>
      </dgm:spPr>
    </dgm:pt>
  </dgm:ptLst>
  <dgm:cxnLst>
    <dgm:cxn modelId="{1ACE1905-64C9-4A64-8C1B-A166B1F4812A}" srcId="{9988DEEB-1D05-44B5-8E49-EBE94668B428}" destId="{F403C61C-7166-486D-9F09-4B8FDCABD893}" srcOrd="2" destOrd="0" parTransId="{DF2E5007-33FA-4D54-B1DE-9CB339072F87}" sibTransId="{BB721F8C-5EE1-45F4-8977-8356BC4BACF3}"/>
    <dgm:cxn modelId="{A7F31822-E45F-48D3-87BA-946D64C98FDC}" type="presOf" srcId="{B07C308D-1FBB-4361-A96E-780980C5A377}" destId="{E042653E-D184-4591-8A32-60AD1B2AA9EE}" srcOrd="0" destOrd="0" presId="urn:microsoft.com/office/officeart/2008/layout/PictureStrips"/>
    <dgm:cxn modelId="{93D74B27-8A31-4C69-A2AC-BF36B3880BC8}" srcId="{9988DEEB-1D05-44B5-8E49-EBE94668B428}" destId="{8E5F13DF-603B-44DA-9671-6651ABEC7944}" srcOrd="3" destOrd="0" parTransId="{97CAFF84-833A-448A-B258-BCEF82013BC0}" sibTransId="{46EC80B7-C8D0-4E3C-ACC6-3BE0B5FD49FB}"/>
    <dgm:cxn modelId="{32B0C729-910D-4A9F-8AEE-DC3C59C75F1B}" srcId="{9988DEEB-1D05-44B5-8E49-EBE94668B428}" destId="{B07C308D-1FBB-4361-A96E-780980C5A377}" srcOrd="0" destOrd="0" parTransId="{F36AD8D7-5F8A-4F99-AFB3-BBBF2885E8B9}" sibTransId="{6C96FD2B-4D41-448D-9D55-B7371EEFE3C7}"/>
    <dgm:cxn modelId="{31B04335-3867-4827-8FD6-251FCCBDE3E2}" type="presOf" srcId="{9988DEEB-1D05-44B5-8E49-EBE94668B428}" destId="{2F18F28B-EC0E-4830-A2B5-2C5C51378FD0}" srcOrd="0" destOrd="0" presId="urn:microsoft.com/office/officeart/2008/layout/PictureStrips"/>
    <dgm:cxn modelId="{8F545737-15A9-46B3-AFF1-C63D2BCAB69F}" type="presOf" srcId="{F403C61C-7166-486D-9F09-4B8FDCABD893}" destId="{EF9C72F8-3645-4A63-8B5B-D165C0886C2F}" srcOrd="0" destOrd="0" presId="urn:microsoft.com/office/officeart/2008/layout/PictureStrips"/>
    <dgm:cxn modelId="{D66265D8-4D67-41DC-89FC-17CE101DF3E3}" srcId="{9988DEEB-1D05-44B5-8E49-EBE94668B428}" destId="{2D4DC313-0C84-4ABD-8801-7A43D81B5122}" srcOrd="1" destOrd="0" parTransId="{B7E607C0-2627-4AF9-A79A-CC0A7722B6FD}" sibTransId="{29ABC373-7661-48E8-A7D7-43D77D0052C4}"/>
    <dgm:cxn modelId="{8A8384DD-015C-43BB-8B74-5FF0740BC02B}" type="presOf" srcId="{2D4DC313-0C84-4ABD-8801-7A43D81B5122}" destId="{7622EFFC-2F7F-411B-B218-0DC661265D8C}" srcOrd="0" destOrd="0" presId="urn:microsoft.com/office/officeart/2008/layout/PictureStrips"/>
    <dgm:cxn modelId="{F7FE25F5-F952-468E-B11F-EBAAD503DBD9}" type="presOf" srcId="{8E5F13DF-603B-44DA-9671-6651ABEC7944}" destId="{EB6DECE8-4C4E-40B7-AEB0-E60DC2C953D2}" srcOrd="0" destOrd="0" presId="urn:microsoft.com/office/officeart/2008/layout/PictureStrips"/>
    <dgm:cxn modelId="{9B0EB628-CCD0-4EAF-9359-94A887B9501F}" type="presParOf" srcId="{2F18F28B-EC0E-4830-A2B5-2C5C51378FD0}" destId="{5DA8FC6C-E516-4D6D-9DD3-7D696FF8AE18}" srcOrd="0" destOrd="0" presId="urn:microsoft.com/office/officeart/2008/layout/PictureStrips"/>
    <dgm:cxn modelId="{D7B79410-E373-4CDB-BF2C-1056D1BD2BA4}" type="presParOf" srcId="{5DA8FC6C-E516-4D6D-9DD3-7D696FF8AE18}" destId="{E042653E-D184-4591-8A32-60AD1B2AA9EE}" srcOrd="0" destOrd="0" presId="urn:microsoft.com/office/officeart/2008/layout/PictureStrips"/>
    <dgm:cxn modelId="{9AB39A7B-74ED-41F3-9E56-A090426B402F}" type="presParOf" srcId="{5DA8FC6C-E516-4D6D-9DD3-7D696FF8AE18}" destId="{569F306F-80F7-400C-A96D-54ED8919921D}" srcOrd="1" destOrd="0" presId="urn:microsoft.com/office/officeart/2008/layout/PictureStrips"/>
    <dgm:cxn modelId="{9837CFA5-959E-4B04-BB7F-28497078972F}" type="presParOf" srcId="{2F18F28B-EC0E-4830-A2B5-2C5C51378FD0}" destId="{A1EC6362-53AA-475B-83B1-601151F1C267}" srcOrd="1" destOrd="0" presId="urn:microsoft.com/office/officeart/2008/layout/PictureStrips"/>
    <dgm:cxn modelId="{D8736D06-788E-4534-848D-42A493B08EB8}" type="presParOf" srcId="{2F18F28B-EC0E-4830-A2B5-2C5C51378FD0}" destId="{0B7C9C77-D5DA-41C7-B221-238AB66C5F6C}" srcOrd="2" destOrd="0" presId="urn:microsoft.com/office/officeart/2008/layout/PictureStrips"/>
    <dgm:cxn modelId="{223B87B0-9271-40ED-8763-9D735D249DC0}" type="presParOf" srcId="{0B7C9C77-D5DA-41C7-B221-238AB66C5F6C}" destId="{7622EFFC-2F7F-411B-B218-0DC661265D8C}" srcOrd="0" destOrd="0" presId="urn:microsoft.com/office/officeart/2008/layout/PictureStrips"/>
    <dgm:cxn modelId="{3D1C5693-988A-4CF2-97A4-66E4BFA312EA}" type="presParOf" srcId="{0B7C9C77-D5DA-41C7-B221-238AB66C5F6C}" destId="{57090D80-E75D-4EB9-AFE8-5D8765946531}" srcOrd="1" destOrd="0" presId="urn:microsoft.com/office/officeart/2008/layout/PictureStrips"/>
    <dgm:cxn modelId="{9CD6B5C2-54F2-477A-B93B-41ED2E522E2F}" type="presParOf" srcId="{2F18F28B-EC0E-4830-A2B5-2C5C51378FD0}" destId="{0D7AC37E-1D13-4887-B5F5-FE0F708322AF}" srcOrd="3" destOrd="0" presId="urn:microsoft.com/office/officeart/2008/layout/PictureStrips"/>
    <dgm:cxn modelId="{6C106F24-3758-4949-9C72-8DC81FBA6D77}" type="presParOf" srcId="{2F18F28B-EC0E-4830-A2B5-2C5C51378FD0}" destId="{BECAC329-706F-4D6E-9C19-DD2E8EBFF227}" srcOrd="4" destOrd="0" presId="urn:microsoft.com/office/officeart/2008/layout/PictureStrips"/>
    <dgm:cxn modelId="{BE3E8E27-C075-436F-9B85-5DAC1AA3ED95}" type="presParOf" srcId="{BECAC329-706F-4D6E-9C19-DD2E8EBFF227}" destId="{EF9C72F8-3645-4A63-8B5B-D165C0886C2F}" srcOrd="0" destOrd="0" presId="urn:microsoft.com/office/officeart/2008/layout/PictureStrips"/>
    <dgm:cxn modelId="{3342E47D-E15A-4D0D-B30E-6C61D8FDC109}" type="presParOf" srcId="{BECAC329-706F-4D6E-9C19-DD2E8EBFF227}" destId="{B135AA89-88CD-4E84-BB8A-426552BFB585}" srcOrd="1" destOrd="0" presId="urn:microsoft.com/office/officeart/2008/layout/PictureStrips"/>
    <dgm:cxn modelId="{A4CEFACC-640E-46C3-8C34-75CB49AD91CF}" type="presParOf" srcId="{2F18F28B-EC0E-4830-A2B5-2C5C51378FD0}" destId="{E870A966-F385-4755-BF6C-6FFD8F46349E}" srcOrd="5" destOrd="0" presId="urn:microsoft.com/office/officeart/2008/layout/PictureStrips"/>
    <dgm:cxn modelId="{28E4445D-DB48-4D7F-A27E-1DAE027D5A92}" type="presParOf" srcId="{2F18F28B-EC0E-4830-A2B5-2C5C51378FD0}" destId="{8935F07B-9341-4DB9-BE0F-A19E199F0871}" srcOrd="6" destOrd="0" presId="urn:microsoft.com/office/officeart/2008/layout/PictureStrips"/>
    <dgm:cxn modelId="{FE2828A7-3B71-4E68-B6F6-461EE6BED036}" type="presParOf" srcId="{8935F07B-9341-4DB9-BE0F-A19E199F0871}" destId="{EB6DECE8-4C4E-40B7-AEB0-E60DC2C953D2}" srcOrd="0" destOrd="0" presId="urn:microsoft.com/office/officeart/2008/layout/PictureStrips"/>
    <dgm:cxn modelId="{DF8058DB-D957-45D1-B5AF-FE5D897C9CFD}" type="presParOf" srcId="{8935F07B-9341-4DB9-BE0F-A19E199F0871}" destId="{7725CCAF-7326-41ED-96B3-BF3A480D8C9A}"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FADD1-52EE-4ACC-816F-7B6BAE983080}">
      <dsp:nvSpPr>
        <dsp:cNvPr id="0" name=""/>
        <dsp:cNvSpPr/>
      </dsp:nvSpPr>
      <dsp:spPr>
        <a:xfrm>
          <a:off x="1709261" y="0"/>
          <a:ext cx="19371627" cy="7499421"/>
        </a:xfrm>
        <a:prstGeom prst="rightArrow">
          <a:avLst/>
        </a:prstGeom>
        <a:noFill/>
        <a:ln w="95250">
          <a:solidFill>
            <a:schemeClr val="accent4">
              <a:lumMod val="60000"/>
              <a:lumOff val="40000"/>
            </a:schemeClr>
          </a:solid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8DDB0C7B-5C5F-4490-A660-238C908CEE77}">
      <dsp:nvSpPr>
        <dsp:cNvPr id="0" name=""/>
        <dsp:cNvSpPr/>
      </dsp:nvSpPr>
      <dsp:spPr>
        <a:xfrm>
          <a:off x="795" y="2249826"/>
          <a:ext cx="4257255" cy="2999768"/>
        </a:xfrm>
        <a:prstGeom prst="roundRect">
          <a:avLst/>
        </a:prstGeom>
        <a:solidFill>
          <a:schemeClr val="accent4">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ru-RU" sz="3200" b="1" kern="1200" dirty="0"/>
            <a:t>Разведочные расчеты</a:t>
          </a:r>
        </a:p>
      </dsp:txBody>
      <dsp:txXfrm>
        <a:off x="147232" y="2396263"/>
        <a:ext cx="3964381" cy="2706894"/>
      </dsp:txXfrm>
    </dsp:sp>
    <dsp:sp modelId="{BBE57F44-B33B-409F-AC25-A6E90E7DA5FA}">
      <dsp:nvSpPr>
        <dsp:cNvPr id="0" name=""/>
        <dsp:cNvSpPr/>
      </dsp:nvSpPr>
      <dsp:spPr>
        <a:xfrm>
          <a:off x="4633621" y="2249826"/>
          <a:ext cx="4257255" cy="2999768"/>
        </a:xfrm>
        <a:prstGeom prst="roundRect">
          <a:avLst/>
        </a:prstGeom>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ru-RU" sz="3500" kern="1200" dirty="0"/>
            <a:t>Выявление систематики и вылетов</a:t>
          </a:r>
        </a:p>
      </dsp:txBody>
      <dsp:txXfrm>
        <a:off x="4780058" y="2396263"/>
        <a:ext cx="3964381" cy="2706894"/>
      </dsp:txXfrm>
    </dsp:sp>
    <dsp:sp modelId="{FF2E7B6C-F250-435E-8BEB-CA03A8D5F136}">
      <dsp:nvSpPr>
        <dsp:cNvPr id="0" name=""/>
        <dsp:cNvSpPr/>
      </dsp:nvSpPr>
      <dsp:spPr>
        <a:xfrm>
          <a:off x="9266447" y="2249826"/>
          <a:ext cx="4257255"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ru-RU" sz="3500" kern="1200" dirty="0"/>
            <a:t>Формирование рабочих гипотез, выбор основной</a:t>
          </a:r>
        </a:p>
      </dsp:txBody>
      <dsp:txXfrm>
        <a:off x="9412884" y="2396263"/>
        <a:ext cx="3964381" cy="2706894"/>
      </dsp:txXfrm>
    </dsp:sp>
    <dsp:sp modelId="{69EF0B32-44E1-48BF-8038-3DA4C9E5A981}">
      <dsp:nvSpPr>
        <dsp:cNvPr id="0" name=""/>
        <dsp:cNvSpPr/>
      </dsp:nvSpPr>
      <dsp:spPr>
        <a:xfrm>
          <a:off x="13899272" y="2249826"/>
          <a:ext cx="4257255"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ru-RU" sz="3500" kern="1200" dirty="0"/>
            <a:t>Формализация задач, определение целевой функции</a:t>
          </a:r>
        </a:p>
      </dsp:txBody>
      <dsp:txXfrm>
        <a:off x="14045709" y="2396263"/>
        <a:ext cx="3964381" cy="2706894"/>
      </dsp:txXfrm>
    </dsp:sp>
    <dsp:sp modelId="{53FE50A6-FDA4-44CC-ACFE-2B5F391E0D2E}">
      <dsp:nvSpPr>
        <dsp:cNvPr id="0" name=""/>
        <dsp:cNvSpPr/>
      </dsp:nvSpPr>
      <dsp:spPr>
        <a:xfrm>
          <a:off x="18532098" y="2249826"/>
          <a:ext cx="4257255"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ru-RU" sz="3500" kern="1200"/>
            <a:t>Оптимизация параметров</a:t>
          </a:r>
        </a:p>
      </dsp:txBody>
      <dsp:txXfrm>
        <a:off x="18678535" y="2396263"/>
        <a:ext cx="3964381" cy="27068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42653E-D184-4591-8A32-60AD1B2AA9EE}">
      <dsp:nvSpPr>
        <dsp:cNvPr id="0" name=""/>
        <dsp:cNvSpPr/>
      </dsp:nvSpPr>
      <dsp:spPr>
        <a:xfrm>
          <a:off x="434699" y="3871720"/>
          <a:ext cx="10304406" cy="3220126"/>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81099" tIns="106680" rIns="106680" bIns="106680" numCol="1" spcCol="1270" anchor="ctr" anchorCtr="0">
          <a:noAutofit/>
        </a:bodyPr>
        <a:lstStyle/>
        <a:p>
          <a:pPr marL="0" lvl="0" indent="0" algn="l" defTabSz="1244600">
            <a:lnSpc>
              <a:spcPct val="90000"/>
            </a:lnSpc>
            <a:spcBef>
              <a:spcPct val="0"/>
            </a:spcBef>
            <a:spcAft>
              <a:spcPct val="35000"/>
            </a:spcAft>
            <a:buNone/>
          </a:pPr>
          <a:r>
            <a:rPr lang="ru-RU" sz="2800" b="1" kern="1200" dirty="0"/>
            <a:t>АХМ – </a:t>
          </a:r>
          <a:r>
            <a:rPr lang="ru-RU" sz="2800" kern="1200" dirty="0"/>
            <a:t>мощный модуль, позволяющий проверять гипотезы инженера в режиме 24/7</a:t>
          </a:r>
        </a:p>
      </dsp:txBody>
      <dsp:txXfrm>
        <a:off x="434699" y="3871720"/>
        <a:ext cx="10304406" cy="3220126"/>
      </dsp:txXfrm>
    </dsp:sp>
    <dsp:sp modelId="{569F306F-80F7-400C-A96D-54ED8919921D}">
      <dsp:nvSpPr>
        <dsp:cNvPr id="0" name=""/>
        <dsp:cNvSpPr/>
      </dsp:nvSpPr>
      <dsp:spPr>
        <a:xfrm>
          <a:off x="5349" y="3927150"/>
          <a:ext cx="2254088" cy="2340014"/>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22EFFC-2F7F-411B-B218-0DC661265D8C}">
      <dsp:nvSpPr>
        <dsp:cNvPr id="0" name=""/>
        <dsp:cNvSpPr/>
      </dsp:nvSpPr>
      <dsp:spPr>
        <a:xfrm>
          <a:off x="11872619" y="3871720"/>
          <a:ext cx="10304406" cy="3220126"/>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81099" tIns="106680" rIns="106680" bIns="106680" numCol="1" spcCol="1270" anchor="ctr" anchorCtr="0">
          <a:noAutofit/>
        </a:bodyPr>
        <a:lstStyle/>
        <a:p>
          <a:pPr marL="0" lvl="0" indent="0" algn="l" defTabSz="1244600">
            <a:lnSpc>
              <a:spcPct val="90000"/>
            </a:lnSpc>
            <a:spcBef>
              <a:spcPct val="0"/>
            </a:spcBef>
            <a:spcAft>
              <a:spcPct val="35000"/>
            </a:spcAft>
            <a:buNone/>
          </a:pPr>
          <a:r>
            <a:rPr lang="ru-RU" sz="2800" kern="1200" dirty="0"/>
            <a:t>Для повышения эффективности АХМ оптимизируйте время расчета моделей и пользуйтесь технологией </a:t>
          </a:r>
          <a:r>
            <a:rPr lang="ru-RU" sz="2800" b="1" kern="1200" dirty="0"/>
            <a:t>Распределения ресурсов</a:t>
          </a:r>
        </a:p>
      </dsp:txBody>
      <dsp:txXfrm>
        <a:off x="11872619" y="3871720"/>
        <a:ext cx="10304406" cy="3220126"/>
      </dsp:txXfrm>
    </dsp:sp>
    <dsp:sp modelId="{57090D80-E75D-4EB9-AFE8-5D8765946531}">
      <dsp:nvSpPr>
        <dsp:cNvPr id="0" name=""/>
        <dsp:cNvSpPr/>
      </dsp:nvSpPr>
      <dsp:spPr>
        <a:xfrm>
          <a:off x="11443268" y="3927150"/>
          <a:ext cx="2254088" cy="2340014"/>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9C72F8-3645-4A63-8B5B-D165C0886C2F}">
      <dsp:nvSpPr>
        <dsp:cNvPr id="0" name=""/>
        <dsp:cNvSpPr/>
      </dsp:nvSpPr>
      <dsp:spPr>
        <a:xfrm>
          <a:off x="434699" y="7460372"/>
          <a:ext cx="10304406" cy="3220126"/>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81099" tIns="106680" rIns="106680" bIns="106680" numCol="1" spcCol="1270" anchor="ctr" anchorCtr="0">
          <a:noAutofit/>
        </a:bodyPr>
        <a:lstStyle/>
        <a:p>
          <a:pPr marL="0" lvl="0" indent="0" algn="l" defTabSz="1244600">
            <a:lnSpc>
              <a:spcPct val="90000"/>
            </a:lnSpc>
            <a:spcBef>
              <a:spcPct val="0"/>
            </a:spcBef>
            <a:spcAft>
              <a:spcPct val="35000"/>
            </a:spcAft>
            <a:buNone/>
          </a:pPr>
          <a:r>
            <a:rPr lang="ru-RU" sz="2800" kern="1200" dirty="0"/>
            <a:t>Планируйте эксперименты правильно</a:t>
          </a:r>
        </a:p>
      </dsp:txBody>
      <dsp:txXfrm>
        <a:off x="434699" y="7460372"/>
        <a:ext cx="10304406" cy="3220126"/>
      </dsp:txXfrm>
    </dsp:sp>
    <dsp:sp modelId="{B135AA89-88CD-4E84-BB8A-426552BFB585}">
      <dsp:nvSpPr>
        <dsp:cNvPr id="0" name=""/>
        <dsp:cNvSpPr/>
      </dsp:nvSpPr>
      <dsp:spPr>
        <a:xfrm>
          <a:off x="5349" y="7515802"/>
          <a:ext cx="2254088" cy="2340014"/>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6DECE8-4C4E-40B7-AEB0-E60DC2C953D2}">
      <dsp:nvSpPr>
        <dsp:cNvPr id="0" name=""/>
        <dsp:cNvSpPr/>
      </dsp:nvSpPr>
      <dsp:spPr>
        <a:xfrm>
          <a:off x="11872619" y="7460372"/>
          <a:ext cx="10304406" cy="3220126"/>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81099" tIns="106680" rIns="106680" bIns="106680" numCol="1" spcCol="1270" anchor="ctr" anchorCtr="0">
          <a:noAutofit/>
        </a:bodyPr>
        <a:lstStyle/>
        <a:p>
          <a:pPr marL="0" lvl="0" indent="0" algn="l" defTabSz="1244600">
            <a:lnSpc>
              <a:spcPct val="90000"/>
            </a:lnSpc>
            <a:spcBef>
              <a:spcPct val="0"/>
            </a:spcBef>
            <a:spcAft>
              <a:spcPct val="35000"/>
            </a:spcAft>
            <a:buNone/>
          </a:pPr>
          <a:r>
            <a:rPr lang="ru-RU" sz="2800" kern="1200" dirty="0"/>
            <a:t>Перед проведением оптимизации следует предварительно провести анализ согласованности априорной информации и промысловых данных.</a:t>
          </a:r>
        </a:p>
      </dsp:txBody>
      <dsp:txXfrm>
        <a:off x="11872619" y="7460372"/>
        <a:ext cx="10304406" cy="3220126"/>
      </dsp:txXfrm>
    </dsp:sp>
    <dsp:sp modelId="{7725CCAF-7326-41ED-96B3-BF3A480D8C9A}">
      <dsp:nvSpPr>
        <dsp:cNvPr id="0" name=""/>
        <dsp:cNvSpPr/>
      </dsp:nvSpPr>
      <dsp:spPr>
        <a:xfrm>
          <a:off x="11443268" y="7515802"/>
          <a:ext cx="2254088" cy="2340014"/>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1"/>
            <a:ext cx="5349240" cy="366607"/>
          </a:xfrm>
          <a:prstGeom prst="rect">
            <a:avLst/>
          </a:prstGeom>
        </p:spPr>
        <p:txBody>
          <a:bodyPr vert="horz" lIns="41605" tIns="20803" rIns="41605" bIns="20803" rtlCol="0"/>
          <a:lstStyle>
            <a:lvl1pPr algn="l">
              <a:defRPr sz="500"/>
            </a:lvl1pPr>
          </a:lstStyle>
          <a:p>
            <a:endParaRPr lang="en-US"/>
          </a:p>
        </p:txBody>
      </p:sp>
      <p:sp>
        <p:nvSpPr>
          <p:cNvPr id="3" name="Дата 2"/>
          <p:cNvSpPr>
            <a:spLocks noGrp="1"/>
          </p:cNvSpPr>
          <p:nvPr>
            <p:ph type="dt" idx="1"/>
          </p:nvPr>
        </p:nvSpPr>
        <p:spPr>
          <a:xfrm>
            <a:off x="6991946" y="1"/>
            <a:ext cx="5349240" cy="366607"/>
          </a:xfrm>
          <a:prstGeom prst="rect">
            <a:avLst/>
          </a:prstGeom>
        </p:spPr>
        <p:txBody>
          <a:bodyPr vert="horz" lIns="41605" tIns="20803" rIns="41605" bIns="20803" rtlCol="0"/>
          <a:lstStyle>
            <a:lvl1pPr algn="r">
              <a:defRPr sz="500"/>
            </a:lvl1pPr>
          </a:lstStyle>
          <a:p>
            <a:fld id="{E587CACB-5157-4FAB-BA18-8B9E697957E4}" type="datetimeFigureOut">
              <a:rPr lang="en-US" smtClean="0"/>
              <a:t>4/24/2024</a:t>
            </a:fld>
            <a:endParaRPr lang="en-US"/>
          </a:p>
        </p:txBody>
      </p:sp>
      <p:sp>
        <p:nvSpPr>
          <p:cNvPr id="4" name="Образ слайда 3"/>
          <p:cNvSpPr>
            <a:spLocks noGrp="1" noRot="1" noChangeAspect="1"/>
          </p:cNvSpPr>
          <p:nvPr>
            <p:ph type="sldImg" idx="2"/>
          </p:nvPr>
        </p:nvSpPr>
        <p:spPr>
          <a:xfrm>
            <a:off x="3976688" y="914400"/>
            <a:ext cx="4391025" cy="2470150"/>
          </a:xfrm>
          <a:prstGeom prst="rect">
            <a:avLst/>
          </a:prstGeom>
          <a:noFill/>
          <a:ln w="12700">
            <a:solidFill>
              <a:prstClr val="black"/>
            </a:solidFill>
          </a:ln>
        </p:spPr>
        <p:txBody>
          <a:bodyPr vert="horz" lIns="41605" tIns="20803" rIns="41605" bIns="20803" rtlCol="0" anchor="ctr"/>
          <a:lstStyle/>
          <a:p>
            <a:endParaRPr lang="en-US"/>
          </a:p>
        </p:txBody>
      </p:sp>
      <p:sp>
        <p:nvSpPr>
          <p:cNvPr id="5" name="Заметки 4"/>
          <p:cNvSpPr>
            <a:spLocks noGrp="1"/>
          </p:cNvSpPr>
          <p:nvPr>
            <p:ph type="body" sz="quarter" idx="3"/>
          </p:nvPr>
        </p:nvSpPr>
        <p:spPr>
          <a:xfrm>
            <a:off x="1234440" y="3520440"/>
            <a:ext cx="9875520" cy="2880360"/>
          </a:xfrm>
          <a:prstGeom prst="rect">
            <a:avLst/>
          </a:prstGeom>
        </p:spPr>
        <p:txBody>
          <a:bodyPr vert="horz" lIns="41605" tIns="20803" rIns="41605" bIns="20803"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6948594"/>
            <a:ext cx="5349240" cy="366606"/>
          </a:xfrm>
          <a:prstGeom prst="rect">
            <a:avLst/>
          </a:prstGeom>
        </p:spPr>
        <p:txBody>
          <a:bodyPr vert="horz" lIns="41605" tIns="20803" rIns="41605" bIns="20803" rtlCol="0" anchor="b"/>
          <a:lstStyle>
            <a:lvl1pPr algn="l">
              <a:defRPr sz="500"/>
            </a:lvl1pPr>
          </a:lstStyle>
          <a:p>
            <a:endParaRPr lang="en-US"/>
          </a:p>
        </p:txBody>
      </p:sp>
      <p:sp>
        <p:nvSpPr>
          <p:cNvPr id="7" name="Номер слайда 6"/>
          <p:cNvSpPr>
            <a:spLocks noGrp="1"/>
          </p:cNvSpPr>
          <p:nvPr>
            <p:ph type="sldNum" sz="quarter" idx="5"/>
          </p:nvPr>
        </p:nvSpPr>
        <p:spPr>
          <a:xfrm>
            <a:off x="6991946" y="6948594"/>
            <a:ext cx="5349240" cy="366606"/>
          </a:xfrm>
          <a:prstGeom prst="rect">
            <a:avLst/>
          </a:prstGeom>
        </p:spPr>
        <p:txBody>
          <a:bodyPr vert="horz" lIns="41605" tIns="20803" rIns="41605" bIns="20803" rtlCol="0" anchor="b"/>
          <a:lstStyle>
            <a:lvl1pPr algn="r">
              <a:defRPr sz="500"/>
            </a:lvl1pPr>
          </a:lstStyle>
          <a:p>
            <a:fld id="{E505553E-5E96-4A31-9EF9-9C463ED81A03}" type="slidenum">
              <a:rPr lang="en-US" smtClean="0"/>
              <a:t>‹#›</a:t>
            </a:fld>
            <a:endParaRPr lang="en-US"/>
          </a:p>
        </p:txBody>
      </p:sp>
    </p:spTree>
    <p:extLst>
      <p:ext uri="{BB962C8B-B14F-4D97-AF65-F5344CB8AC3E}">
        <p14:creationId xmlns:p14="http://schemas.microsoft.com/office/powerpoint/2010/main" val="2558497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Главной задачей при выборе оптимальной сетки скважин является максимизация добычи углеводородов при минимальных затратах на их добычу. Вроде бы все понятно, а с другой не понятно как к как подойти к решению.</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Начнем с теоретической части вопроса и для начала определим что такое оптимальная сетка скважин</a:t>
            </a:r>
            <a:endParaRPr lang="en-US" dirty="0"/>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Понятие оптимальности означает достижение наилучшего результата в рамках </a:t>
            </a:r>
            <a:r>
              <a:rPr lang="ru-RU" u="sng" dirty="0">
                <a:highlight>
                  <a:srgbClr val="FFFF00"/>
                </a:highlight>
              </a:rPr>
              <a:t>заданных условий и ограничений</a:t>
            </a:r>
            <a:r>
              <a:rPr lang="ru-RU" dirty="0"/>
              <a:t>. Не бывает оптимальности без условий и ограничений!!!!</a:t>
            </a:r>
          </a:p>
          <a:p>
            <a:endParaRPr lang="ru-RU" dirty="0"/>
          </a:p>
          <a:p>
            <a:r>
              <a:rPr lang="ru-RU" dirty="0"/>
              <a:t>Для этого необходимо определить оптимальное расположение скважин на месторождении, чтобы максимально охватить залежи углеводородов. </a:t>
            </a:r>
          </a:p>
          <a:p>
            <a:r>
              <a:rPr lang="ru-RU" dirty="0"/>
              <a:t>С геологической точки зрения основными параметрами, влияющими на выбор скважины является продуктивность новых скважин, объем дренируемых запасов и ожидаемый КИН. Также необходимо учитывать технологические особенности месторождения, пропустит ли увеличившийся объем жидкости наземная система. </a:t>
            </a:r>
          </a:p>
          <a:p>
            <a:endParaRPr lang="ru-RU" u="sng" dirty="0"/>
          </a:p>
          <a:p>
            <a:r>
              <a:rPr lang="ru-RU" u="sng" dirty="0"/>
              <a:t>Говоря об ограничениях при оптимизации:</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Однако чаще всего большее влияние на решение по выбору сетки скважин оказывают экономические факторы, такие как цена на нефть, налоговая нагрузка и стоимость бурения. </a:t>
            </a:r>
          </a:p>
          <a:p>
            <a:r>
              <a:rPr lang="ru-RU" dirty="0"/>
              <a:t>Вполне понятно желание увеличить количество продукции, добытого в единицу времени. При этом возрастают издержки на строительство соответствующей наземной инфраструктуры.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u="sng" dirty="0"/>
              <a:t>Говоря об условиях при оптимизации:</a:t>
            </a:r>
          </a:p>
          <a:p>
            <a:r>
              <a:rPr lang="ru-RU" dirty="0"/>
              <a:t>Так же оптимальная сетка зависит от того, какие цели и в какой временной перспективе мы перед собой ставим. То есть какой экономический параметр и в какой срок мы хотим оптимизировать.</a:t>
            </a:r>
          </a:p>
          <a:p>
            <a:r>
              <a:rPr lang="ru-RU" dirty="0"/>
              <a:t>Потому что мы всегда балансируем между высокими капитальными затратами при плотной сетке скважин и возможной потерей прибыли ввиду дисконтирования.</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Оптимальная сетка скважин зависит от многих факторов, включая геологические и гидродинамические свойства месторождения, технологические возможности и экономические факторы.</a:t>
            </a:r>
          </a:p>
          <a:p>
            <a:endParaRPr lang="ru-RU" dirty="0"/>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err="1"/>
              <a:t>Справочно</a:t>
            </a:r>
            <a:r>
              <a:rPr lang="ru-RU" dirty="0"/>
              <a:t>!</a:t>
            </a:r>
          </a:p>
          <a:p>
            <a:endParaRPr lang="ru-RU" dirty="0"/>
          </a:p>
          <a:p>
            <a:r>
              <a:rPr lang="ru-RU" dirty="0"/>
              <a:t>Принцип дисконтирования денежных потоков предполагает, что стоимость денежных средств, получаемых в будущем, должна быть пересчитана на текущую дату с учетом уровня риска и временной ценности денег.</a:t>
            </a:r>
          </a:p>
          <a:p>
            <a:r>
              <a:rPr lang="ru-RU" dirty="0"/>
              <a:t>Простым языком, дисконтирование денежных потоков означает, что будущие денежные потоки (например, доходы от инвестиций, расходы на проект, дивиденды и т.д.), ожидаемые в будущем, имеют меньшую стоимость, чем деньги, которые мы получим сегодня. Это происходит потому, что деньги, которые мы получим в будущем, не являются гарантированными и несут риски.</a:t>
            </a:r>
          </a:p>
          <a:p>
            <a:r>
              <a:rPr lang="ru-RU" dirty="0"/>
              <a:t>Следовательно, чтобы учесть риски и временную ценность денег, мы должны снизить стоимость будущих денежных потоков путем применения дисконтирования. Это означает, что мы применяем определенную ставку дисконтирования к будущим денежным потокам, чтобы определить их текущую стоимость.</a:t>
            </a:r>
          </a:p>
          <a:p>
            <a:endParaRPr lang="ru-RU" dirty="0"/>
          </a:p>
          <a:p>
            <a:r>
              <a:rPr lang="ru-RU" dirty="0"/>
              <a:t>Одним из методов определения оптимальной сетки скважин является моделирование месторождения с использованием специальных программных продуктов, которые позволяют симулировать потоки жидкости и газа в горных породах, а также оценить добычу углеводородов в различных точках месторождения.</a:t>
            </a:r>
            <a:endParaRPr lang="en-US" dirty="0"/>
          </a:p>
          <a:p>
            <a:endParaRPr lang="ru-RU" dirty="0"/>
          </a:p>
          <a:p>
            <a:endParaRPr lang="ru-RU" dirty="0"/>
          </a:p>
          <a:p>
            <a:endParaRPr lang="ru-RU" dirty="0"/>
          </a:p>
          <a:p>
            <a:r>
              <a:rPr lang="ru-RU" dirty="0"/>
              <a:t>Чем больше рисков связано с будущими денежными потоками, тем выше должна быть ставка дисконтирования, и тем меньше текущая стоимость будущих денежных потоков. Обратно, чем меньше рисков, тем меньше должна быть ставка дисконтирования, и тем выше текущая стоимость будущих денежных потоков.</a:t>
            </a:r>
          </a:p>
          <a:p>
            <a:r>
              <a:rPr lang="ru-RU" dirty="0"/>
              <a:t>Ставка дисконтирования при оценке экономики проекта зависит от нескольких факторов:</a:t>
            </a:r>
          </a:p>
          <a:p>
            <a:pPr>
              <a:buFont typeface="+mj-lt"/>
              <a:buAutoNum type="arabicPeriod"/>
            </a:pPr>
            <a:r>
              <a:rPr lang="ru-RU" dirty="0"/>
              <a:t>Уровня риска: чем выше риски связанные с проектом, тем выше должна быть ставка дисконтирования. Это связано с тем, что высокий уровень риска увеличивает вероятность, что будущие денежные потоки не будут получены, или что их величина будет ниже ожидаемой.</a:t>
            </a:r>
          </a:p>
          <a:p>
            <a:pPr>
              <a:buFont typeface="+mj-lt"/>
              <a:buAutoNum type="arabicPeriod"/>
            </a:pPr>
            <a:r>
              <a:rPr lang="ru-RU" dirty="0"/>
              <a:t>Сроков возврата инвестиций: чем дольше период, на который рассчитывается проект, тем ниже должна быть ставка дисконтирования. Это связано с тем, что будущие денежные потоки на более дальние периоды имеют меньшую ценность в настоящее время.</a:t>
            </a:r>
          </a:p>
          <a:p>
            <a:pPr>
              <a:buFont typeface="+mj-lt"/>
              <a:buAutoNum type="arabicPeriod"/>
            </a:pPr>
            <a:r>
              <a:rPr lang="ru-RU" dirty="0"/>
              <a:t>Инфляции: чем выше уровень инфляции, тем выше должна быть ставка дисконтирования. Это связано с тем, что инфляция уменьшает покупательную способность денег в будущем.</a:t>
            </a:r>
          </a:p>
          <a:p>
            <a:pPr>
              <a:buFont typeface="+mj-lt"/>
              <a:buAutoNum type="arabicPeriod"/>
            </a:pPr>
            <a:r>
              <a:rPr lang="ru-RU" dirty="0"/>
              <a:t>Капитальной структуры: ставка дисконтирования также зависит от структуры капитала, используемого в проекте. Если проект финансируется большей частью собственными средствами, то ставка дисконтирования будет ниже, чем если проект финансируется за счет заемных средств.</a:t>
            </a:r>
          </a:p>
          <a:p>
            <a:endParaRPr lang="ru-RU" dirty="0"/>
          </a:p>
          <a:p>
            <a:endParaRPr lang="ru-RU" dirty="0"/>
          </a:p>
        </p:txBody>
      </p:sp>
      <p:sp>
        <p:nvSpPr>
          <p:cNvPr id="4" name="Номер слайда 3"/>
          <p:cNvSpPr>
            <a:spLocks noGrp="1"/>
          </p:cNvSpPr>
          <p:nvPr>
            <p:ph type="sldNum" sz="quarter" idx="5"/>
          </p:nvPr>
        </p:nvSpPr>
        <p:spPr/>
        <p:txBody>
          <a:bodyPr/>
          <a:lstStyle/>
          <a:p>
            <a:fld id="{559D3FB3-B15B-4FC4-BCD7-8196300E6569}" type="slidenum">
              <a:rPr lang="ru-RU" smtClean="0"/>
              <a:pPr/>
              <a:t>2</a:t>
            </a:fld>
            <a:endParaRPr lang="ru-RU" dirty="0"/>
          </a:p>
        </p:txBody>
      </p:sp>
    </p:spTree>
    <p:extLst>
      <p:ext uri="{BB962C8B-B14F-4D97-AF65-F5344CB8AC3E}">
        <p14:creationId xmlns:p14="http://schemas.microsoft.com/office/powerpoint/2010/main" val="2088199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11</a:t>
            </a:fld>
            <a:endParaRPr lang="ru-RU" dirty="0"/>
          </a:p>
        </p:txBody>
      </p:sp>
    </p:spTree>
    <p:extLst>
      <p:ext uri="{BB962C8B-B14F-4D97-AF65-F5344CB8AC3E}">
        <p14:creationId xmlns:p14="http://schemas.microsoft.com/office/powerpoint/2010/main" val="810779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12</a:t>
            </a:fld>
            <a:endParaRPr lang="ru-RU" dirty="0"/>
          </a:p>
        </p:txBody>
      </p:sp>
    </p:spTree>
    <p:extLst>
      <p:ext uri="{BB962C8B-B14F-4D97-AF65-F5344CB8AC3E}">
        <p14:creationId xmlns:p14="http://schemas.microsoft.com/office/powerpoint/2010/main" val="2032029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13</a:t>
            </a:fld>
            <a:endParaRPr lang="ru-RU" dirty="0"/>
          </a:p>
        </p:txBody>
      </p:sp>
    </p:spTree>
    <p:extLst>
      <p:ext uri="{BB962C8B-B14F-4D97-AF65-F5344CB8AC3E}">
        <p14:creationId xmlns:p14="http://schemas.microsoft.com/office/powerpoint/2010/main" val="3367718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14</a:t>
            </a:fld>
            <a:endParaRPr lang="ru-RU" dirty="0"/>
          </a:p>
        </p:txBody>
      </p:sp>
    </p:spTree>
    <p:extLst>
      <p:ext uri="{BB962C8B-B14F-4D97-AF65-F5344CB8AC3E}">
        <p14:creationId xmlns:p14="http://schemas.microsoft.com/office/powerpoint/2010/main" val="2216489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15</a:t>
            </a:fld>
            <a:endParaRPr lang="ru-RU" dirty="0"/>
          </a:p>
        </p:txBody>
      </p:sp>
    </p:spTree>
    <p:extLst>
      <p:ext uri="{BB962C8B-B14F-4D97-AF65-F5344CB8AC3E}">
        <p14:creationId xmlns:p14="http://schemas.microsoft.com/office/powerpoint/2010/main" val="1810634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16</a:t>
            </a:fld>
            <a:endParaRPr lang="ru-RU" dirty="0"/>
          </a:p>
        </p:txBody>
      </p:sp>
    </p:spTree>
    <p:extLst>
      <p:ext uri="{BB962C8B-B14F-4D97-AF65-F5344CB8AC3E}">
        <p14:creationId xmlns:p14="http://schemas.microsoft.com/office/powerpoint/2010/main" val="3774115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17</a:t>
            </a:fld>
            <a:endParaRPr lang="ru-RU" dirty="0"/>
          </a:p>
        </p:txBody>
      </p:sp>
    </p:spTree>
    <p:extLst>
      <p:ext uri="{BB962C8B-B14F-4D97-AF65-F5344CB8AC3E}">
        <p14:creationId xmlns:p14="http://schemas.microsoft.com/office/powerpoint/2010/main" val="3986431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18</a:t>
            </a:fld>
            <a:endParaRPr lang="ru-RU" dirty="0"/>
          </a:p>
        </p:txBody>
      </p:sp>
    </p:spTree>
    <p:extLst>
      <p:ext uri="{BB962C8B-B14F-4D97-AF65-F5344CB8AC3E}">
        <p14:creationId xmlns:p14="http://schemas.microsoft.com/office/powerpoint/2010/main" val="3158754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19</a:t>
            </a:fld>
            <a:endParaRPr lang="ru-RU" dirty="0"/>
          </a:p>
        </p:txBody>
      </p:sp>
    </p:spTree>
    <p:extLst>
      <p:ext uri="{BB962C8B-B14F-4D97-AF65-F5344CB8AC3E}">
        <p14:creationId xmlns:p14="http://schemas.microsoft.com/office/powerpoint/2010/main" val="3044258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20</a:t>
            </a:fld>
            <a:endParaRPr lang="ru-RU" dirty="0"/>
          </a:p>
        </p:txBody>
      </p:sp>
    </p:spTree>
    <p:extLst>
      <p:ext uri="{BB962C8B-B14F-4D97-AF65-F5344CB8AC3E}">
        <p14:creationId xmlns:p14="http://schemas.microsoft.com/office/powerpoint/2010/main" val="1262088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этого возьмем реальную модель и попробуем провести на ней оптимизацию разработки.</a:t>
            </a:r>
          </a:p>
          <a:p>
            <a:r>
              <a:rPr lang="ru-RU" dirty="0"/>
              <a:t>«Описание модели»</a:t>
            </a:r>
          </a:p>
          <a:p>
            <a:r>
              <a:rPr lang="ru-RU" dirty="0"/>
              <a:t>При этом мы не просто хотим разместить проектный фонд, но и по желанию виртуального заказчика учесть адресное размещение скважин в зависимости от объема запасов в различных участках месторождения.</a:t>
            </a:r>
          </a:p>
          <a:p>
            <a:r>
              <a:rPr lang="ru-RU" dirty="0"/>
              <a:t>То есть подобрать некую гибридную сетку скважин</a:t>
            </a:r>
          </a:p>
        </p:txBody>
      </p:sp>
      <p:sp>
        <p:nvSpPr>
          <p:cNvPr id="4" name="Номер слайда 3"/>
          <p:cNvSpPr>
            <a:spLocks noGrp="1"/>
          </p:cNvSpPr>
          <p:nvPr>
            <p:ph type="sldNum" sz="quarter" idx="5"/>
          </p:nvPr>
        </p:nvSpPr>
        <p:spPr/>
        <p:txBody>
          <a:bodyPr/>
          <a:lstStyle/>
          <a:p>
            <a:fld id="{559D3FB3-B15B-4FC4-BCD7-8196300E6569}" type="slidenum">
              <a:rPr lang="ru-RU" smtClean="0"/>
              <a:pPr/>
              <a:t>3</a:t>
            </a:fld>
            <a:endParaRPr lang="ru-RU" dirty="0"/>
          </a:p>
        </p:txBody>
      </p:sp>
    </p:spTree>
    <p:extLst>
      <p:ext uri="{BB962C8B-B14F-4D97-AF65-F5344CB8AC3E}">
        <p14:creationId xmlns:p14="http://schemas.microsoft.com/office/powerpoint/2010/main" val="2714941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21</a:t>
            </a:fld>
            <a:endParaRPr lang="ru-RU" dirty="0"/>
          </a:p>
        </p:txBody>
      </p:sp>
    </p:spTree>
    <p:extLst>
      <p:ext uri="{BB962C8B-B14F-4D97-AF65-F5344CB8AC3E}">
        <p14:creationId xmlns:p14="http://schemas.microsoft.com/office/powerpoint/2010/main" val="619324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22</a:t>
            </a:fld>
            <a:endParaRPr lang="ru-RU" dirty="0"/>
          </a:p>
        </p:txBody>
      </p:sp>
    </p:spTree>
    <p:extLst>
      <p:ext uri="{BB962C8B-B14F-4D97-AF65-F5344CB8AC3E}">
        <p14:creationId xmlns:p14="http://schemas.microsoft.com/office/powerpoint/2010/main" val="1316562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4</a:t>
            </a:fld>
            <a:endParaRPr lang="ru-RU" dirty="0"/>
          </a:p>
        </p:txBody>
      </p:sp>
    </p:spTree>
    <p:extLst>
      <p:ext uri="{BB962C8B-B14F-4D97-AF65-F5344CB8AC3E}">
        <p14:creationId xmlns:p14="http://schemas.microsoft.com/office/powerpoint/2010/main" val="2935163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5</a:t>
            </a:fld>
            <a:endParaRPr lang="ru-RU" dirty="0"/>
          </a:p>
        </p:txBody>
      </p:sp>
    </p:spTree>
    <p:extLst>
      <p:ext uri="{BB962C8B-B14F-4D97-AF65-F5344CB8AC3E}">
        <p14:creationId xmlns:p14="http://schemas.microsoft.com/office/powerpoint/2010/main" val="413276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6</a:t>
            </a:fld>
            <a:endParaRPr lang="ru-RU" dirty="0"/>
          </a:p>
        </p:txBody>
      </p:sp>
    </p:spTree>
    <p:extLst>
      <p:ext uri="{BB962C8B-B14F-4D97-AF65-F5344CB8AC3E}">
        <p14:creationId xmlns:p14="http://schemas.microsoft.com/office/powerpoint/2010/main" val="3767917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7</a:t>
            </a:fld>
            <a:endParaRPr lang="ru-RU" dirty="0"/>
          </a:p>
        </p:txBody>
      </p:sp>
    </p:spTree>
    <p:extLst>
      <p:ext uri="{BB962C8B-B14F-4D97-AF65-F5344CB8AC3E}">
        <p14:creationId xmlns:p14="http://schemas.microsoft.com/office/powerpoint/2010/main" val="817196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этого возьмем реальную модель и попробуем провести на ней оптимизацию разработки.</a:t>
            </a:r>
          </a:p>
          <a:p>
            <a:r>
              <a:rPr lang="ru-RU" dirty="0"/>
              <a:t>«Описание модели»</a:t>
            </a:r>
          </a:p>
          <a:p>
            <a:r>
              <a:rPr lang="ru-RU" dirty="0"/>
              <a:t>При этом мы не просто хотим разместить проектный фонд, но и по желанию виртуального заказчика учесть адресное размещение скважин в зависимости от объема запасов в различных участках месторождения.</a:t>
            </a:r>
          </a:p>
          <a:p>
            <a:r>
              <a:rPr lang="ru-RU" dirty="0"/>
              <a:t>То есть подобрать некую гибридную сетку скважин</a:t>
            </a:r>
          </a:p>
        </p:txBody>
      </p:sp>
      <p:sp>
        <p:nvSpPr>
          <p:cNvPr id="4" name="Номер слайда 3"/>
          <p:cNvSpPr>
            <a:spLocks noGrp="1"/>
          </p:cNvSpPr>
          <p:nvPr>
            <p:ph type="sldNum" sz="quarter" idx="5"/>
          </p:nvPr>
        </p:nvSpPr>
        <p:spPr/>
        <p:txBody>
          <a:bodyPr/>
          <a:lstStyle/>
          <a:p>
            <a:fld id="{559D3FB3-B15B-4FC4-BCD7-8196300E6569}" type="slidenum">
              <a:rPr lang="ru-RU" smtClean="0"/>
              <a:pPr/>
              <a:t>8</a:t>
            </a:fld>
            <a:endParaRPr lang="ru-RU" dirty="0"/>
          </a:p>
        </p:txBody>
      </p:sp>
    </p:spTree>
    <p:extLst>
      <p:ext uri="{BB962C8B-B14F-4D97-AF65-F5344CB8AC3E}">
        <p14:creationId xmlns:p14="http://schemas.microsoft.com/office/powerpoint/2010/main" val="2820817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9</a:t>
            </a:fld>
            <a:endParaRPr lang="ru-RU" dirty="0"/>
          </a:p>
        </p:txBody>
      </p:sp>
    </p:spTree>
    <p:extLst>
      <p:ext uri="{BB962C8B-B14F-4D97-AF65-F5344CB8AC3E}">
        <p14:creationId xmlns:p14="http://schemas.microsoft.com/office/powerpoint/2010/main" val="2124324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10</a:t>
            </a:fld>
            <a:endParaRPr lang="ru-RU" dirty="0"/>
          </a:p>
        </p:txBody>
      </p:sp>
    </p:spTree>
    <p:extLst>
      <p:ext uri="{BB962C8B-B14F-4D97-AF65-F5344CB8AC3E}">
        <p14:creationId xmlns:p14="http://schemas.microsoft.com/office/powerpoint/2010/main" val="33087439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Титульный слайд">
    <p:bg>
      <p:bgPr>
        <a:solidFill>
          <a:srgbClr val="071126"/>
        </a:solidFill>
        <a:effectLst/>
      </p:bgPr>
    </p:bg>
    <p:spTree>
      <p:nvGrpSpPr>
        <p:cNvPr id="1" name=""/>
        <p:cNvGrpSpPr/>
        <p:nvPr/>
      </p:nvGrpSpPr>
      <p:grpSpPr bwMode="auto">
        <a:xfrm>
          <a:off x="0" y="0"/>
          <a:ext cx="0" cy="0"/>
          <a:chOff x="0" y="0"/>
          <a:chExt cx="0" cy="0"/>
        </a:xfrm>
      </p:grpSpPr>
      <p:sp>
        <p:nvSpPr>
          <p:cNvPr id="2" name="Title 1"/>
          <p:cNvSpPr>
            <a:spLocks noGrp="1"/>
          </p:cNvSpPr>
          <p:nvPr>
            <p:ph type="title" hasCustomPrompt="1"/>
          </p:nvPr>
        </p:nvSpPr>
        <p:spPr bwMode="auto">
          <a:xfrm>
            <a:off x="779462" y="1297816"/>
            <a:ext cx="12024000" cy="4256768"/>
          </a:xfrm>
        </p:spPr>
        <p:txBody>
          <a:bodyPr/>
          <a:lstStyle>
            <a:lvl1pPr>
              <a:defRPr sz="10000" b="0">
                <a:solidFill>
                  <a:schemeClr val="bg1"/>
                </a:solidFill>
              </a:defRPr>
            </a:lvl1pPr>
          </a:lstStyle>
          <a:p>
            <a:pPr>
              <a:defRPr/>
            </a:pPr>
            <a:r>
              <a:rPr lang="ru-RU"/>
              <a:t>Текст </a:t>
            </a:r>
            <a:br>
              <a:rPr lang="en-US"/>
            </a:br>
            <a:r>
              <a:rPr lang="ru-RU"/>
              <a:t>для главного </a:t>
            </a:r>
            <a:br>
              <a:rPr lang="ru-RU"/>
            </a:br>
            <a:r>
              <a:rPr lang="ru-RU"/>
              <a:t>заголовка</a:t>
            </a:r>
            <a:endParaRPr/>
          </a:p>
        </p:txBody>
      </p:sp>
      <p:sp>
        <p:nvSpPr>
          <p:cNvPr id="9" name="Subtitle 2"/>
          <p:cNvSpPr>
            <a:spLocks noGrp="1"/>
          </p:cNvSpPr>
          <p:nvPr>
            <p:ph type="subTitle" idx="1" hasCustomPrompt="1"/>
          </p:nvPr>
        </p:nvSpPr>
        <p:spPr bwMode="auto">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pPr>
              <a:defRPr/>
            </a:pPr>
            <a:r>
              <a:rPr lang="ru-RU"/>
              <a:t>Подзаголовок 1</a:t>
            </a:r>
            <a:endParaRPr/>
          </a:p>
        </p:txBody>
      </p:sp>
      <p:pic>
        <p:nvPicPr>
          <p:cNvPr id="8" name="Рисунок 7"/>
          <p:cNvPicPr>
            <a:picLocks noChangeAspect="1"/>
          </p:cNvPicPr>
          <p:nvPr userDrawn="1"/>
        </p:nvPicPr>
        <p:blipFill>
          <a:blip r:embed="rId2"/>
          <a:stretch/>
        </p:blipFill>
        <p:spPr bwMode="auto">
          <a:xfrm>
            <a:off x="19268574" y="11571478"/>
            <a:ext cx="3908654" cy="1056144"/>
          </a:xfrm>
          <a:prstGeom prst="rect">
            <a:avLst/>
          </a:prstGeom>
        </p:spPr>
      </p:pic>
      <p:pic>
        <p:nvPicPr>
          <p:cNvPr id="5" name="Рисунок 4"/>
          <p:cNvPicPr>
            <a:picLocks noChangeAspect="1"/>
          </p:cNvPicPr>
          <p:nvPr userDrawn="1"/>
        </p:nvPicPr>
        <p:blipFill>
          <a:blip r:embed="rId3"/>
          <a:stretch/>
        </p:blipFill>
        <p:spPr bwMode="auto">
          <a:xfrm>
            <a:off x="13463892" y="1297816"/>
            <a:ext cx="9931245" cy="612091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Белый фон + заголовок">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7" name="Рисунок 6">
            <a:extLst>
              <a:ext uri="{FF2B5EF4-FFF2-40B4-BE49-F238E27FC236}">
                <a16:creationId xmlns:a16="http://schemas.microsoft.com/office/drawing/2014/main" id="{4C368EB7-13A8-10E6-46F1-17ABBA122B4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8" name="Рисунок 7">
            <a:extLst>
              <a:ext uri="{FF2B5EF4-FFF2-40B4-BE49-F238E27FC236}">
                <a16:creationId xmlns:a16="http://schemas.microsoft.com/office/drawing/2014/main" id="{3F219394-9FC1-70E9-368F-1A66BD4C4B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959412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Disclaimer">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0"/>
          </p:nvPr>
        </p:nvSpPr>
        <p:spPr bwMode="auto"/>
        <p:txBody>
          <a:bodyPr/>
          <a:lstStyle/>
          <a:p>
            <a:pPr>
              <a:defRPr/>
            </a:pPr>
            <a:fld id="{D977F6D6-9B5F-484A-9E89-3E1DE07AA3A3}" type="slidenum">
              <a:rPr lang="ru-RU"/>
              <a:t>‹#›</a:t>
            </a:fld>
            <a:endParaRPr lang="ru-RU"/>
          </a:p>
        </p:txBody>
      </p:sp>
      <p:pic>
        <p:nvPicPr>
          <p:cNvPr id="7" name="Рисунок 6"/>
          <p:cNvPicPr>
            <a:picLocks noChangeAspect="1"/>
          </p:cNvPicPr>
          <p:nvPr userDrawn="1"/>
        </p:nvPicPr>
        <p:blipFill>
          <a:blip r:embed="rId2"/>
          <a:stretch/>
        </p:blipFill>
        <p:spPr bwMode="auto">
          <a:xfrm>
            <a:off x="779463" y="12715399"/>
            <a:ext cx="5180756" cy="702000"/>
          </a:xfrm>
          <a:prstGeom prst="rect">
            <a:avLst/>
          </a:prstGeom>
        </p:spPr>
      </p:pic>
      <p:pic>
        <p:nvPicPr>
          <p:cNvPr id="8" name="Рисунок 7"/>
          <p:cNvPicPr>
            <a:picLocks noChangeAspect="1"/>
          </p:cNvPicPr>
          <p:nvPr userDrawn="1"/>
        </p:nvPicPr>
        <p:blipFill>
          <a:blip r:embed="rId3"/>
          <a:stretch/>
        </p:blipFill>
        <p:spPr bwMode="auto">
          <a:xfrm>
            <a:off x="0" y="0"/>
            <a:ext cx="24384000" cy="177800"/>
          </a:xfrm>
          <a:prstGeom prst="rect">
            <a:avLst/>
          </a:prstGeom>
        </p:spPr>
      </p:pic>
      <p:sp>
        <p:nvSpPr>
          <p:cNvPr id="9" name="Прямоугольник 8"/>
          <p:cNvSpPr/>
          <p:nvPr userDrawn="1"/>
        </p:nvSpPr>
        <p:spPr bwMode="auto">
          <a:xfrm>
            <a:off x="814388" y="2790200"/>
            <a:ext cx="22790149" cy="4247317"/>
          </a:xfrm>
          <a:prstGeom prst="rect">
            <a:avLst/>
          </a:prstGeom>
        </p:spPr>
        <p:txBody>
          <a:bodyPr wrap="square">
            <a:spAutoFit/>
          </a:bodyPr>
          <a:lstStyle/>
          <a:p>
            <a:pPr lvl="0" algn="just">
              <a:lnSpc>
                <a:spcPct val="150000"/>
              </a:lnSpc>
              <a:defRPr/>
            </a:pPr>
            <a:r>
              <a:rPr lang="ru-RU" sz="3600" b="1" dirty="0">
                <a:solidFill>
                  <a:schemeClr val="accent3"/>
                </a:solidFill>
              </a:rPr>
              <a:t>Внимание!</a:t>
            </a:r>
            <a:r>
              <a:rPr lang="ru-RU" sz="3600" b="1" dirty="0"/>
              <a:t> При прохождении данного курса следует помнить, что методики, описанные в рамках урока, носят рекомендательный характер и не являются единственно верными. Основной целью данного курса является рассмотрение всех основных функций, доступных в тНавигатор. В реальных проектах применяемые методики могут отличаться от описанных в данном курсе. Все данные, используемые в курсе, не являются реальными. </a:t>
            </a:r>
            <a:endParaRPr lang="en-US" sz="3600" b="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Course Decription">
    <p:spTree>
      <p:nvGrpSpPr>
        <p:cNvPr id="1" name=""/>
        <p:cNvGrpSpPr/>
        <p:nvPr/>
      </p:nvGrpSpPr>
      <p:grpSpPr bwMode="auto">
        <a:xfrm>
          <a:off x="0" y="0"/>
          <a:ext cx="0" cy="0"/>
          <a:chOff x="0" y="0"/>
          <a:chExt cx="0" cy="0"/>
        </a:xfrm>
      </p:grpSpPr>
      <p:sp>
        <p:nvSpPr>
          <p:cNvPr id="2" name="Title 1"/>
          <p:cNvSpPr>
            <a:spLocks noGrp="1"/>
          </p:cNvSpPr>
          <p:nvPr>
            <p:ph type="title" hasCustomPrompt="1"/>
          </p:nvPr>
        </p:nvSpPr>
        <p:spPr bwMode="auto">
          <a:xfrm>
            <a:off x="814388" y="736600"/>
            <a:ext cx="22790150" cy="849681"/>
          </a:xfrm>
        </p:spPr>
        <p:txBody>
          <a:bodyPr/>
          <a:lstStyle>
            <a:lvl1pPr>
              <a:defRPr sz="5400"/>
            </a:lvl1pPr>
          </a:lstStyle>
          <a:p>
            <a:pPr>
              <a:defRPr/>
            </a:pPr>
            <a:r>
              <a:rPr lang="ru-RU"/>
              <a:t>Основная идея вашего слайда…</a:t>
            </a:r>
            <a:endParaRPr/>
          </a:p>
        </p:txBody>
      </p:sp>
      <p:sp>
        <p:nvSpPr>
          <p:cNvPr id="3" name="Slide Number Placeholder 2"/>
          <p:cNvSpPr>
            <a:spLocks noGrp="1"/>
          </p:cNvSpPr>
          <p:nvPr>
            <p:ph type="sldNum" sz="quarter" idx="10"/>
          </p:nvPr>
        </p:nvSpPr>
        <p:spPr bwMode="auto"/>
        <p:txBody>
          <a:bodyPr/>
          <a:lstStyle/>
          <a:p>
            <a:pPr>
              <a:defRPr/>
            </a:pPr>
            <a:fld id="{D977F6D6-9B5F-484A-9E89-3E1DE07AA3A3}" type="slidenum">
              <a:rPr lang="ru-RU"/>
              <a:t>‹#›</a:t>
            </a:fld>
            <a:endParaRPr lang="ru-RU"/>
          </a:p>
        </p:txBody>
      </p:sp>
      <p:pic>
        <p:nvPicPr>
          <p:cNvPr id="7" name="Рисунок 6"/>
          <p:cNvPicPr>
            <a:picLocks noChangeAspect="1"/>
          </p:cNvPicPr>
          <p:nvPr userDrawn="1"/>
        </p:nvPicPr>
        <p:blipFill>
          <a:blip r:embed="rId2"/>
          <a:stretch/>
        </p:blipFill>
        <p:spPr bwMode="auto">
          <a:xfrm>
            <a:off x="779463" y="12715399"/>
            <a:ext cx="5180756" cy="702000"/>
          </a:xfrm>
          <a:prstGeom prst="rect">
            <a:avLst/>
          </a:prstGeom>
        </p:spPr>
      </p:pic>
      <p:pic>
        <p:nvPicPr>
          <p:cNvPr id="8" name="Рисунок 7"/>
          <p:cNvPicPr>
            <a:picLocks noChangeAspect="1"/>
          </p:cNvPicPr>
          <p:nvPr userDrawn="1"/>
        </p:nvPicPr>
        <p:blipFill>
          <a:blip r:embed="rId3"/>
          <a:stretch/>
        </p:blipFill>
        <p:spPr bwMode="auto">
          <a:xfrm>
            <a:off x="0" y="0"/>
            <a:ext cx="24384000" cy="177800"/>
          </a:xfrm>
          <a:prstGeom prst="rect">
            <a:avLst/>
          </a:prstGeom>
        </p:spPr>
      </p:pic>
      <p:sp>
        <p:nvSpPr>
          <p:cNvPr id="14" name="Текст 8"/>
          <p:cNvSpPr>
            <a:spLocks noGrp="1"/>
          </p:cNvSpPr>
          <p:nvPr>
            <p:ph type="body" sz="quarter" idx="25" hasCustomPrompt="1"/>
          </p:nvPr>
        </p:nvSpPr>
        <p:spPr bwMode="auto">
          <a:xfrm>
            <a:off x="814388" y="1638909"/>
            <a:ext cx="22790150" cy="667837"/>
          </a:xfrm>
        </p:spPr>
        <p:txBody>
          <a:bodyPr wrap="square">
            <a:spAutoFit/>
          </a:bodyPr>
          <a:lstStyle>
            <a:lvl1pPr marL="571500" indent="-571500">
              <a:lnSpc>
                <a:spcPct val="150000"/>
              </a:lnSpc>
              <a:spcBef>
                <a:spcPts val="0"/>
              </a:spcBef>
              <a:buFontTx/>
              <a:buBlip>
                <a:blip r:embed="rId4"/>
              </a:buBlip>
              <a:defRPr sz="2800" b="1">
                <a:latin typeface="+mj-lt"/>
              </a:defRPr>
            </a:lvl1pPr>
          </a:lstStyle>
          <a:p>
            <a:pPr lvl="0">
              <a:defRPr/>
            </a:pPr>
            <a:r>
              <a:rPr lang="ru-RU"/>
              <a:t>Пункт первый</a:t>
            </a:r>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Base 1">
    <p:spTree>
      <p:nvGrpSpPr>
        <p:cNvPr id="1" name=""/>
        <p:cNvGrpSpPr/>
        <p:nvPr/>
      </p:nvGrpSpPr>
      <p:grpSpPr bwMode="auto">
        <a:xfrm>
          <a:off x="0" y="0"/>
          <a:ext cx="0" cy="0"/>
          <a:chOff x="0" y="0"/>
          <a:chExt cx="0" cy="0"/>
        </a:xfrm>
      </p:grpSpPr>
      <p:sp>
        <p:nvSpPr>
          <p:cNvPr id="2" name="Title 1"/>
          <p:cNvSpPr>
            <a:spLocks noGrp="1"/>
          </p:cNvSpPr>
          <p:nvPr>
            <p:ph type="title" hasCustomPrompt="1"/>
          </p:nvPr>
        </p:nvSpPr>
        <p:spPr bwMode="auto">
          <a:xfrm>
            <a:off x="814388" y="736600"/>
            <a:ext cx="22790150" cy="849681"/>
          </a:xfrm>
        </p:spPr>
        <p:txBody>
          <a:bodyPr/>
          <a:lstStyle>
            <a:lvl1pPr>
              <a:defRPr sz="5400"/>
            </a:lvl1pPr>
          </a:lstStyle>
          <a:p>
            <a:pPr>
              <a:defRPr/>
            </a:pPr>
            <a:r>
              <a:rPr lang="ru-RU"/>
              <a:t>Основная идея вашего слайда…</a:t>
            </a:r>
            <a:endParaRPr/>
          </a:p>
        </p:txBody>
      </p:sp>
      <p:sp>
        <p:nvSpPr>
          <p:cNvPr id="3" name="Slide Number Placeholder 2"/>
          <p:cNvSpPr>
            <a:spLocks noGrp="1"/>
          </p:cNvSpPr>
          <p:nvPr>
            <p:ph type="sldNum" sz="quarter" idx="10"/>
          </p:nvPr>
        </p:nvSpPr>
        <p:spPr bwMode="auto"/>
        <p:txBody>
          <a:bodyPr/>
          <a:lstStyle/>
          <a:p>
            <a:pPr>
              <a:defRPr/>
            </a:pPr>
            <a:fld id="{D977F6D6-9B5F-484A-9E89-3E1DE07AA3A3}" type="slidenum">
              <a:rPr lang="ru-RU"/>
              <a:t>‹#›</a:t>
            </a:fld>
            <a:endParaRPr lang="ru-RU"/>
          </a:p>
        </p:txBody>
      </p:sp>
      <p:pic>
        <p:nvPicPr>
          <p:cNvPr id="7" name="Рисунок 6"/>
          <p:cNvPicPr>
            <a:picLocks noChangeAspect="1"/>
          </p:cNvPicPr>
          <p:nvPr userDrawn="1"/>
        </p:nvPicPr>
        <p:blipFill>
          <a:blip r:embed="rId2"/>
          <a:stretch/>
        </p:blipFill>
        <p:spPr bwMode="auto">
          <a:xfrm>
            <a:off x="779463" y="12715399"/>
            <a:ext cx="5180756" cy="702000"/>
          </a:xfrm>
          <a:prstGeom prst="rect">
            <a:avLst/>
          </a:prstGeom>
        </p:spPr>
      </p:pic>
      <p:pic>
        <p:nvPicPr>
          <p:cNvPr id="8" name="Рисунок 7"/>
          <p:cNvPicPr>
            <a:picLocks noChangeAspect="1"/>
          </p:cNvPicPr>
          <p:nvPr userDrawn="1"/>
        </p:nvPicPr>
        <p:blipFill>
          <a:blip r:embed="rId3"/>
          <a:stretch/>
        </p:blipFill>
        <p:spPr bwMode="auto">
          <a:xfrm>
            <a:off x="0" y="0"/>
            <a:ext cx="24384000" cy="177800"/>
          </a:xfrm>
          <a:prstGeom prst="rect">
            <a:avLst/>
          </a:prstGeom>
        </p:spPr>
      </p:pic>
      <p:sp>
        <p:nvSpPr>
          <p:cNvPr id="14" name="Текст 8"/>
          <p:cNvSpPr>
            <a:spLocks noGrp="1"/>
          </p:cNvSpPr>
          <p:nvPr>
            <p:ph type="body" sz="quarter" idx="25" hasCustomPrompt="1"/>
          </p:nvPr>
        </p:nvSpPr>
        <p:spPr bwMode="auto">
          <a:xfrm>
            <a:off x="814388" y="1610592"/>
            <a:ext cx="22790150" cy="532672"/>
          </a:xfrm>
        </p:spPr>
        <p:txBody>
          <a:bodyPr wrap="square">
            <a:spAutoFit/>
          </a:bodyPr>
          <a:lstStyle>
            <a:lvl1pPr marL="568325" indent="-568325">
              <a:lnSpc>
                <a:spcPct val="100000"/>
              </a:lnSpc>
              <a:spcBef>
                <a:spcPts val="0"/>
              </a:spcBef>
              <a:buFont typeface="+mj-lt"/>
              <a:buAutoNum type="arabicPeriod"/>
              <a:defRPr sz="2800" b="1">
                <a:latin typeface="+mj-lt"/>
              </a:defRPr>
            </a:lvl1pPr>
          </a:lstStyle>
          <a:p>
            <a:pPr lvl="0">
              <a:defRPr/>
            </a:pPr>
            <a:r>
              <a:rPr lang="ru-RU"/>
              <a:t>Пункт первый</a:t>
            </a:r>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Divider 2">
    <p:bg>
      <p:bgPr>
        <a:solidFill>
          <a:srgbClr val="071126"/>
        </a:solidFill>
        <a:effectLst/>
      </p:bgPr>
    </p:bg>
    <p:spTree>
      <p:nvGrpSpPr>
        <p:cNvPr id="1" name=""/>
        <p:cNvGrpSpPr/>
        <p:nvPr/>
      </p:nvGrpSpPr>
      <p:grpSpPr bwMode="auto">
        <a:xfrm>
          <a:off x="0" y="0"/>
          <a:ext cx="0" cy="0"/>
          <a:chOff x="0" y="0"/>
          <a:chExt cx="0" cy="0"/>
        </a:xfrm>
      </p:grpSpPr>
      <p:sp>
        <p:nvSpPr>
          <p:cNvPr id="2" name="Title 1"/>
          <p:cNvSpPr>
            <a:spLocks noGrp="1"/>
          </p:cNvSpPr>
          <p:nvPr>
            <p:ph type="title" hasCustomPrompt="1"/>
          </p:nvPr>
        </p:nvSpPr>
        <p:spPr bwMode="auto">
          <a:xfrm>
            <a:off x="1429285" y="6336209"/>
            <a:ext cx="10039118" cy="1043581"/>
          </a:xfrm>
        </p:spPr>
        <p:txBody>
          <a:bodyPr anchor="ctr"/>
          <a:lstStyle>
            <a:lvl1pPr>
              <a:defRPr>
                <a:solidFill>
                  <a:schemeClr val="bg1"/>
                </a:solidFill>
              </a:defRPr>
            </a:lvl1pPr>
          </a:lstStyle>
          <a:p>
            <a:pPr>
              <a:defRPr/>
            </a:pPr>
            <a:r>
              <a:rPr lang="ru-RU"/>
              <a:t>Название секции…</a:t>
            </a:r>
            <a:endParaRPr/>
          </a:p>
        </p:txBody>
      </p:sp>
      <p:sp>
        <p:nvSpPr>
          <p:cNvPr id="4" name="Прямоугольник 24"/>
          <p:cNvSpPr/>
          <p:nvPr userDrawn="1"/>
        </p:nvSpPr>
        <p:spPr bwMode="auto">
          <a:xfrm>
            <a:off x="12192000" y="0"/>
            <a:ext cx="1005840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sp>
        <p:nvSpPr>
          <p:cNvPr id="7" name="Google Shape;12;p2"/>
          <p:cNvSpPr/>
          <p:nvPr userDrawn="1"/>
        </p:nvSpPr>
        <p:spPr bwMode="auto">
          <a:xfrm>
            <a:off x="22264320" y="0"/>
            <a:ext cx="185400" cy="13716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a:spcBef>
                <a:spcPts val="0"/>
              </a:spcBef>
              <a:spcAft>
                <a:spcPts val="0"/>
              </a:spcAft>
              <a:buNone/>
              <a:defRPr/>
            </a:pPr>
            <a:endParaRPr sz="1800">
              <a:solidFill>
                <a:srgbClr val="FFFFFF"/>
              </a:solidFill>
              <a:latin typeface="Arial Nova"/>
              <a:ea typeface="Calibri"/>
              <a:cs typeface="Calibri"/>
            </a:endParaRPr>
          </a:p>
        </p:txBody>
      </p:sp>
      <p:cxnSp>
        <p:nvCxnSpPr>
          <p:cNvPr id="8" name="Прямая соединительная линия 7"/>
          <p:cNvCxnSpPr>
            <a:cxnSpLocks/>
          </p:cNvCxnSpPr>
          <p:nvPr userDrawn="1"/>
        </p:nvCxnSpPr>
        <p:spPr bwMode="auto">
          <a:xfrm>
            <a:off x="843129" y="4114800"/>
            <a:ext cx="0" cy="5486400"/>
          </a:xfrm>
          <a:prstGeom prst="line">
            <a:avLst/>
          </a:prstGeom>
          <a:noFill/>
          <a:ln w="25400" cap="sq">
            <a:solidFill>
              <a:schemeClr val="bg1"/>
            </a:solidFill>
            <a:prstDash val="solid"/>
            <a:miter lim="400000"/>
          </a:ln>
          <a:effectLst>
            <a:glow rad="38100">
              <a:schemeClr val="bg1">
                <a:alpha val="40000"/>
              </a:schemeClr>
            </a:glow>
          </a:effectLst>
        </p:spPr>
        <p:style>
          <a:lnRef idx="0">
            <a:srgbClr val="000000"/>
          </a:lnRef>
          <a:fillRef idx="0">
            <a:srgbClr val="000000"/>
          </a:fillRef>
          <a:effectRef idx="0">
            <a:srgbClr val="000000"/>
          </a:effectRef>
          <a:fontRef idx="none"/>
        </p:style>
      </p:cxnSp>
      <p:pic>
        <p:nvPicPr>
          <p:cNvPr id="21" name="Рисунок 20"/>
          <p:cNvPicPr>
            <a:picLocks noChangeAspect="1"/>
          </p:cNvPicPr>
          <p:nvPr userDrawn="1"/>
        </p:nvPicPr>
        <p:blipFill>
          <a:blip r:embed="rId2"/>
          <a:stretch/>
        </p:blipFill>
        <p:spPr bwMode="auto">
          <a:xfrm>
            <a:off x="779463" y="12715399"/>
            <a:ext cx="5218566" cy="702000"/>
          </a:xfrm>
          <a:prstGeom prst="rect">
            <a:avLst/>
          </a:prstGeom>
        </p:spPr>
      </p:pic>
      <p:sp>
        <p:nvSpPr>
          <p:cNvPr id="25" name="Текст 8"/>
          <p:cNvSpPr>
            <a:spLocks noGrp="1"/>
          </p:cNvSpPr>
          <p:nvPr>
            <p:ph type="body" sz="quarter" idx="13" hasCustomPrompt="1"/>
          </p:nvPr>
        </p:nvSpPr>
        <p:spPr bwMode="auto">
          <a:xfrm>
            <a:off x="12644438" y="844550"/>
            <a:ext cx="8901112" cy="849681"/>
          </a:xfrm>
          <a:prstGeom prst="rect">
            <a:avLst/>
          </a:prstGeom>
        </p:spPr>
        <p:txBody>
          <a:bodyPr vert="horz" wrap="square" lIns="50400" tIns="50400" rIns="50400" bIns="50400" rtlCol="0">
            <a:spAutoFit/>
          </a:bodyPr>
          <a:lstStyle>
            <a:lvl1pPr>
              <a:spcBef>
                <a:spcPts val="0"/>
              </a:spcBef>
              <a:defRPr lang="ru-RU" sz="5400" b="1">
                <a:solidFill>
                  <a:schemeClr val="tx1"/>
                </a:solidFill>
                <a:latin typeface="+mj-lt"/>
              </a:defRPr>
            </a:lvl1pPr>
          </a:lstStyle>
          <a:p>
            <a:pPr lvl="0">
              <a:spcBef>
                <a:spcPts val="0"/>
              </a:spcBef>
              <a:defRPr/>
            </a:pPr>
            <a:r>
              <a:rPr lang="ru-RU"/>
              <a:t>Название списка…</a:t>
            </a:r>
            <a:endParaRPr/>
          </a:p>
        </p:txBody>
      </p:sp>
      <p:sp>
        <p:nvSpPr>
          <p:cNvPr id="26" name="Текст 8"/>
          <p:cNvSpPr>
            <a:spLocks noGrp="1"/>
          </p:cNvSpPr>
          <p:nvPr>
            <p:ph type="body" sz="quarter" idx="22" hasCustomPrompt="1"/>
          </p:nvPr>
        </p:nvSpPr>
        <p:spPr bwMode="auto">
          <a:xfrm>
            <a:off x="12644438" y="2853546"/>
            <a:ext cx="8901112" cy="1313911"/>
          </a:xfrm>
          <a:prstGeom prst="rect">
            <a:avLst/>
          </a:prstGeom>
        </p:spPr>
        <p:txBody>
          <a:bodyPr wrap="square">
            <a:spAutoFit/>
          </a:bodyPr>
          <a:lstStyle>
            <a:lvl1pPr marL="571500" indent="-571500">
              <a:lnSpc>
                <a:spcPct val="150000"/>
              </a:lnSpc>
              <a:spcBef>
                <a:spcPts val="0"/>
              </a:spcBef>
              <a:buClr>
                <a:schemeClr val="accent1"/>
              </a:buClr>
              <a:buFont typeface="Arial"/>
              <a:buChar char="•"/>
              <a:defRPr lang="ru-RU" sz="2800" b="1">
                <a:solidFill>
                  <a:schemeClr val="tx1"/>
                </a:solidFill>
                <a:latin typeface="+mn-lt"/>
                <a:ea typeface="+mn-ea"/>
                <a:cs typeface="+mn-cs"/>
              </a:defRPr>
            </a:lvl1pPr>
          </a:lstStyle>
          <a:p>
            <a:pPr lvl="0">
              <a:defRPr/>
            </a:pPr>
            <a:r>
              <a:rPr lang="ru-RU"/>
              <a:t>Первый пункт…</a:t>
            </a:r>
            <a:endParaRPr lang="en-US"/>
          </a:p>
          <a:p>
            <a:pPr lvl="0">
              <a:defRPr/>
            </a:pPr>
            <a:r>
              <a:rPr lang="ru-RU"/>
              <a:t>Второй пункт…</a:t>
            </a:r>
            <a:endParaRPr/>
          </a:p>
        </p:txBody>
      </p:sp>
      <p:cxnSp>
        <p:nvCxnSpPr>
          <p:cNvPr id="29" name="Прямая соединительная линия 28"/>
          <p:cNvCxnSpPr>
            <a:cxnSpLocks/>
          </p:cNvCxnSpPr>
          <p:nvPr userDrawn="1"/>
        </p:nvCxnSpPr>
        <p:spPr bwMode="auto">
          <a:xfrm>
            <a:off x="12192000" y="2230976"/>
            <a:ext cx="10058400" cy="0"/>
          </a:xfrm>
          <a:prstGeom prst="line">
            <a:avLst/>
          </a:prstGeom>
          <a:ln w="88900">
            <a:gradFill>
              <a:gsLst>
                <a:gs pos="2000">
                  <a:schemeClr val="accent6"/>
                </a:gs>
                <a:gs pos="46000">
                  <a:schemeClr val="accent3"/>
                </a:gs>
                <a:gs pos="75000">
                  <a:schemeClr val="accent2"/>
                </a:gs>
                <a:gs pos="97000">
                  <a:schemeClr val="accent4"/>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End slide">
    <p:bg>
      <p:bgPr>
        <a:solidFill>
          <a:srgbClr val="071126"/>
        </a:solidFill>
        <a:effectLst/>
      </p:bgPr>
    </p:bg>
    <p:spTree>
      <p:nvGrpSpPr>
        <p:cNvPr id="1" name=""/>
        <p:cNvGrpSpPr/>
        <p:nvPr/>
      </p:nvGrpSpPr>
      <p:grpSpPr bwMode="auto">
        <a:xfrm>
          <a:off x="0" y="0"/>
          <a:ext cx="0" cy="0"/>
          <a:chOff x="0" y="0"/>
          <a:chExt cx="0" cy="0"/>
        </a:xfrm>
      </p:grpSpPr>
      <p:sp>
        <p:nvSpPr>
          <p:cNvPr id="8" name="TextBox 7"/>
          <p:cNvSpPr txBox="1"/>
          <p:nvPr userDrawn="1"/>
        </p:nvSpPr>
        <p:spPr bwMode="auto">
          <a:xfrm>
            <a:off x="814387" y="6383679"/>
            <a:ext cx="9502429" cy="2871773"/>
          </a:xfrm>
          <a:prstGeom prst="rect">
            <a:avLst/>
          </a:prstGeom>
          <a:noFill/>
        </p:spPr>
        <p:txBody>
          <a:bodyPr wrap="square" lIns="50400" tIns="50400" rIns="50400" bIns="50400" rtlCol="0">
            <a:spAutoFit/>
          </a:bodyPr>
          <a:lstStyle/>
          <a:p>
            <a:pPr marL="0" marR="0" lvl="0" indent="0" algn="l" defTabSz="1828800">
              <a:lnSpc>
                <a:spcPct val="90000"/>
              </a:lnSpc>
              <a:spcBef>
                <a:spcPts val="0"/>
              </a:spcBef>
              <a:spcAft>
                <a:spcPts val="0"/>
              </a:spcAft>
              <a:buClrTx/>
              <a:buSzTx/>
              <a:buFontTx/>
              <a:buNone/>
              <a:defRPr/>
            </a:pPr>
            <a:r>
              <a:rPr lang="ru-RU" sz="10000" b="0">
                <a:solidFill>
                  <a:schemeClr val="bg1"/>
                </a:solidFill>
                <a:latin typeface="+mj-lt"/>
              </a:rPr>
              <a:t>Хотите узнать </a:t>
            </a:r>
            <a:br>
              <a:rPr lang="ru-RU" sz="10000" b="0">
                <a:solidFill>
                  <a:schemeClr val="bg1"/>
                </a:solidFill>
                <a:latin typeface="+mj-lt"/>
              </a:rPr>
            </a:br>
            <a:r>
              <a:rPr lang="ru-RU" sz="10000" b="0">
                <a:solidFill>
                  <a:schemeClr val="bg1"/>
                </a:solidFill>
                <a:latin typeface="+mj-lt"/>
              </a:rPr>
              <a:t>больше?</a:t>
            </a:r>
            <a:endParaRPr/>
          </a:p>
        </p:txBody>
      </p:sp>
      <p:sp>
        <p:nvSpPr>
          <p:cNvPr id="10" name="TextBox 9"/>
          <p:cNvSpPr txBox="1"/>
          <p:nvPr userDrawn="1"/>
        </p:nvSpPr>
        <p:spPr bwMode="auto">
          <a:xfrm>
            <a:off x="10989362" y="6383679"/>
            <a:ext cx="10476000" cy="2871773"/>
          </a:xfrm>
          <a:prstGeom prst="rect">
            <a:avLst/>
          </a:prstGeom>
          <a:noFill/>
        </p:spPr>
        <p:txBody>
          <a:bodyPr wrap="square" lIns="50400" tIns="50400" rIns="50400" bIns="50400" rtlCol="0">
            <a:spAutoFit/>
          </a:bodyPr>
          <a:lstStyle/>
          <a:p>
            <a:pPr marL="0" marR="0" lvl="0" indent="0" algn="l" defTabSz="1828800">
              <a:lnSpc>
                <a:spcPct val="90000"/>
              </a:lnSpc>
              <a:spcBef>
                <a:spcPts val="0"/>
              </a:spcBef>
              <a:spcAft>
                <a:spcPts val="0"/>
              </a:spcAft>
              <a:buClrTx/>
              <a:buSzTx/>
              <a:buFontTx/>
              <a:buNone/>
              <a:defRPr/>
            </a:pPr>
            <a:r>
              <a:rPr lang="ru-RU" sz="10000" b="0">
                <a:solidFill>
                  <a:schemeClr val="bg1"/>
                </a:solidFill>
                <a:latin typeface="+mj-lt"/>
              </a:rPr>
              <a:t>Остались</a:t>
            </a:r>
            <a:br>
              <a:rPr lang="ru-RU" sz="10000" b="0">
                <a:solidFill>
                  <a:schemeClr val="bg1"/>
                </a:solidFill>
                <a:latin typeface="+mj-lt"/>
              </a:rPr>
            </a:br>
            <a:r>
              <a:rPr lang="ru-RU" sz="10000" b="0">
                <a:solidFill>
                  <a:schemeClr val="bg1"/>
                </a:solidFill>
                <a:latin typeface="+mj-lt"/>
              </a:rPr>
              <a:t>вопросы?</a:t>
            </a:r>
            <a:endParaRPr/>
          </a:p>
        </p:txBody>
      </p:sp>
      <p:sp>
        <p:nvSpPr>
          <p:cNvPr id="16" name="TextBox 15"/>
          <p:cNvSpPr txBox="1"/>
          <p:nvPr userDrawn="1"/>
        </p:nvSpPr>
        <p:spPr bwMode="auto">
          <a:xfrm>
            <a:off x="814388" y="11534335"/>
            <a:ext cx="7555338" cy="932781"/>
          </a:xfrm>
          <a:prstGeom prst="rect">
            <a:avLst/>
          </a:prstGeom>
          <a:noFill/>
        </p:spPr>
        <p:txBody>
          <a:bodyPr wrap="square" lIns="50400" tIns="50400" rIns="50400" bIns="50400" rtlCol="0">
            <a:spAutoFit/>
          </a:bodyPr>
          <a:lstStyle/>
          <a:p>
            <a:pPr>
              <a:defRPr/>
            </a:pPr>
            <a:r>
              <a:rPr lang="en-US" sz="5400" b="0" u="sng">
                <a:solidFill>
                  <a:schemeClr val="bg1"/>
                </a:solidFill>
                <a:latin typeface="+mj-lt"/>
              </a:rPr>
              <a:t>www.rfdyn.ru</a:t>
            </a:r>
            <a:endParaRPr/>
          </a:p>
        </p:txBody>
      </p:sp>
      <p:sp>
        <p:nvSpPr>
          <p:cNvPr id="18" name="TextBox 17"/>
          <p:cNvSpPr txBox="1"/>
          <p:nvPr userDrawn="1"/>
        </p:nvSpPr>
        <p:spPr bwMode="auto">
          <a:xfrm>
            <a:off x="10989362" y="11534335"/>
            <a:ext cx="7555338" cy="932781"/>
          </a:xfrm>
          <a:prstGeom prst="rect">
            <a:avLst/>
          </a:prstGeom>
          <a:noFill/>
        </p:spPr>
        <p:txBody>
          <a:bodyPr wrap="square" lIns="50400" tIns="50400" rIns="50400" bIns="50400" rtlCol="0">
            <a:spAutoFit/>
          </a:bodyPr>
          <a:lstStyle/>
          <a:p>
            <a:pPr>
              <a:defRPr/>
            </a:pPr>
            <a:r>
              <a:rPr lang="en-US" sz="5400" b="0" u="sng">
                <a:solidFill>
                  <a:schemeClr val="bg1"/>
                </a:solidFill>
                <a:latin typeface="+mj-lt"/>
              </a:rPr>
              <a:t>tnavigator@rfdyn.ru</a:t>
            </a:r>
            <a:endParaRPr/>
          </a:p>
        </p:txBody>
      </p:sp>
      <p:sp>
        <p:nvSpPr>
          <p:cNvPr id="20" name="TextBox 19"/>
          <p:cNvSpPr txBox="1"/>
          <p:nvPr userDrawn="1"/>
        </p:nvSpPr>
        <p:spPr bwMode="auto">
          <a:xfrm>
            <a:off x="814388" y="9599944"/>
            <a:ext cx="8667542" cy="1209780"/>
          </a:xfrm>
          <a:prstGeom prst="rect">
            <a:avLst/>
          </a:prstGeom>
          <a:noFill/>
        </p:spPr>
        <p:txBody>
          <a:bodyPr wrap="square" lIns="50400" tIns="50400" rIns="50400" bIns="50400" rtlCol="0">
            <a:spAutoFit/>
          </a:bodyPr>
          <a:lstStyle/>
          <a:p>
            <a:pPr>
              <a:defRPr/>
            </a:pPr>
            <a:r>
              <a:rPr lang="ru-RU" sz="3600" b="0" u="none">
                <a:solidFill>
                  <a:schemeClr val="bg2">
                    <a:lumMod val="75000"/>
                  </a:schemeClr>
                </a:solidFill>
                <a:latin typeface="+mj-lt"/>
              </a:rPr>
              <a:t>Описание функционала, учебные курсы и видеоуроки доступны на сайте:</a:t>
            </a:r>
            <a:endParaRPr/>
          </a:p>
        </p:txBody>
      </p:sp>
      <p:sp>
        <p:nvSpPr>
          <p:cNvPr id="22" name="TextBox 21"/>
          <p:cNvSpPr txBox="1"/>
          <p:nvPr userDrawn="1"/>
        </p:nvSpPr>
        <p:spPr bwMode="auto">
          <a:xfrm>
            <a:off x="10989362" y="9599944"/>
            <a:ext cx="7913148" cy="1209780"/>
          </a:xfrm>
          <a:prstGeom prst="rect">
            <a:avLst/>
          </a:prstGeom>
          <a:noFill/>
        </p:spPr>
        <p:txBody>
          <a:bodyPr wrap="square" lIns="50400" tIns="50400" rIns="50400" bIns="50400" rtlCol="0">
            <a:spAutoFit/>
          </a:bodyPr>
          <a:lstStyle/>
          <a:p>
            <a:pPr>
              <a:defRPr/>
            </a:pPr>
            <a:r>
              <a:rPr lang="ru-RU" sz="3600" b="0" u="none">
                <a:solidFill>
                  <a:schemeClr val="bg2">
                    <a:lumMod val="75000"/>
                  </a:schemeClr>
                </a:solidFill>
                <a:latin typeface="+mj-lt"/>
              </a:rPr>
              <a:t>Обратиться в техническую </a:t>
            </a:r>
            <a:br>
              <a:rPr lang="ru-RU" sz="3600" b="0" u="none">
                <a:solidFill>
                  <a:schemeClr val="bg2">
                    <a:lumMod val="75000"/>
                  </a:schemeClr>
                </a:solidFill>
                <a:latin typeface="+mj-lt"/>
              </a:rPr>
            </a:br>
            <a:r>
              <a:rPr lang="ru-RU" sz="3600" b="0" u="none">
                <a:solidFill>
                  <a:schemeClr val="bg2">
                    <a:lumMod val="75000"/>
                  </a:schemeClr>
                </a:solidFill>
                <a:latin typeface="+mj-lt"/>
              </a:rPr>
              <a:t>поддержку:</a:t>
            </a:r>
            <a:endParaRPr/>
          </a:p>
        </p:txBody>
      </p:sp>
      <p:pic>
        <p:nvPicPr>
          <p:cNvPr id="65" name="Рисунок 64"/>
          <p:cNvPicPr>
            <a:picLocks noChangeAspect="1"/>
          </p:cNvPicPr>
          <p:nvPr userDrawn="1"/>
        </p:nvPicPr>
        <p:blipFill>
          <a:blip r:embed="rId2"/>
          <a:stretch/>
        </p:blipFill>
        <p:spPr bwMode="auto">
          <a:xfrm>
            <a:off x="19268574" y="11571478"/>
            <a:ext cx="3908654" cy="1056144"/>
          </a:xfrm>
          <a:prstGeom prst="rect">
            <a:avLst/>
          </a:prstGeom>
        </p:spPr>
      </p:pic>
      <p:pic>
        <p:nvPicPr>
          <p:cNvPr id="66" name="Picture 6"/>
          <p:cNvPicPr>
            <a:picLocks noChangeAspect="1"/>
          </p:cNvPicPr>
          <p:nvPr userDrawn="1"/>
        </p:nvPicPr>
        <p:blipFill>
          <a:blip r:embed="rId3"/>
          <a:stretch/>
        </p:blipFill>
        <p:spPr bwMode="auto">
          <a:xfrm>
            <a:off x="16124317" y="1088378"/>
            <a:ext cx="7445295" cy="885967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userDrawn="1">
  <p:cSld name="1_Course Decription">
    <p:spTree>
      <p:nvGrpSpPr>
        <p:cNvPr id="1" name=""/>
        <p:cNvGrpSpPr/>
        <p:nvPr/>
      </p:nvGrpSpPr>
      <p:grpSpPr bwMode="auto">
        <a:xfrm>
          <a:off x="0" y="0"/>
          <a:ext cx="0" cy="0"/>
          <a:chOff x="0" y="0"/>
          <a:chExt cx="0" cy="0"/>
        </a:xfrm>
      </p:grpSpPr>
      <p:sp>
        <p:nvSpPr>
          <p:cNvPr id="7" name="Полилиния: фигура 6"/>
          <p:cNvSpPr/>
          <p:nvPr userDrawn="1"/>
        </p:nvSpPr>
        <p:spPr bwMode="auto">
          <a:xfrm>
            <a:off x="0" y="1"/>
            <a:ext cx="24384000" cy="1730375"/>
          </a:xfrm>
          <a:custGeom>
            <a:avLst/>
            <a:gdLst>
              <a:gd name="connsiteX0" fmla="*/ 24384000 w 24384000"/>
              <a:gd name="connsiteY0" fmla="*/ 1727200 h 1730375"/>
              <a:gd name="connsiteX1" fmla="*/ 24384000 w 24384000"/>
              <a:gd name="connsiteY1" fmla="*/ 1730375 h 1730375"/>
              <a:gd name="connsiteX2" fmla="*/ 24383242 w 24384000"/>
              <a:gd name="connsiteY2" fmla="*/ 1730375 h 1730375"/>
              <a:gd name="connsiteX3" fmla="*/ 0 w 24384000"/>
              <a:gd name="connsiteY3" fmla="*/ 0 h 1730375"/>
              <a:gd name="connsiteX4" fmla="*/ 19392900 w 24384000"/>
              <a:gd name="connsiteY4" fmla="*/ 0 h 1730375"/>
              <a:gd name="connsiteX5" fmla="*/ 24384000 w 24384000"/>
              <a:gd name="connsiteY5" fmla="*/ 0 h 1730375"/>
              <a:gd name="connsiteX6" fmla="*/ 24384000 w 24384000"/>
              <a:gd name="connsiteY6" fmla="*/ 736600 h 1730375"/>
              <a:gd name="connsiteX7" fmla="*/ 24384000 w 24384000"/>
              <a:gd name="connsiteY7" fmla="*/ 1727200 h 1730375"/>
              <a:gd name="connsiteX8" fmla="*/ 19894660 w 24384000"/>
              <a:gd name="connsiteY8" fmla="*/ 741714 h 1730375"/>
              <a:gd name="connsiteX9" fmla="*/ 19392900 w 24384000"/>
              <a:gd name="connsiteY9" fmla="*/ 736695 h 1730375"/>
              <a:gd name="connsiteX10" fmla="*/ 19392900 w 24384000"/>
              <a:gd name="connsiteY10" fmla="*/ 736600 h 1730375"/>
              <a:gd name="connsiteX11" fmla="*/ 0 w 24384000"/>
              <a:gd name="connsiteY11" fmla="*/ 736600 h 173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4000" h="1730375" extrusionOk="0">
                <a:moveTo>
                  <a:pt x="24384000" y="1727200"/>
                </a:moveTo>
                <a:lnTo>
                  <a:pt x="24384000" y="1730375"/>
                </a:lnTo>
                <a:lnTo>
                  <a:pt x="24383242" y="1730375"/>
                </a:lnTo>
                <a:close/>
                <a:moveTo>
                  <a:pt x="0" y="0"/>
                </a:moveTo>
                <a:lnTo>
                  <a:pt x="19392900" y="0"/>
                </a:lnTo>
                <a:lnTo>
                  <a:pt x="24384000" y="0"/>
                </a:lnTo>
                <a:lnTo>
                  <a:pt x="24384000" y="736600"/>
                </a:lnTo>
                <a:lnTo>
                  <a:pt x="24384000" y="1727200"/>
                </a:lnTo>
                <a:cubicBezTo>
                  <a:pt x="24384000" y="1214300"/>
                  <a:pt x="22416256" y="792443"/>
                  <a:pt x="19894660" y="741714"/>
                </a:cubicBezTo>
                <a:lnTo>
                  <a:pt x="19392900" y="736695"/>
                </a:lnTo>
                <a:lnTo>
                  <a:pt x="19392900" y="736600"/>
                </a:lnTo>
                <a:lnTo>
                  <a:pt x="0" y="736600"/>
                </a:lnTo>
                <a:close/>
              </a:path>
            </a:pathLst>
          </a:cu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ru-RU"/>
          </a:p>
        </p:txBody>
      </p:sp>
      <p:sp>
        <p:nvSpPr>
          <p:cNvPr id="3" name="Slide Number Placeholder 2"/>
          <p:cNvSpPr>
            <a:spLocks noGrp="1"/>
          </p:cNvSpPr>
          <p:nvPr>
            <p:ph type="sldNum" sz="quarter" idx="10"/>
          </p:nvPr>
        </p:nvSpPr>
        <p:spPr bwMode="auto"/>
        <p:txBody>
          <a:bodyPr/>
          <a:lstStyle/>
          <a:p>
            <a:pPr>
              <a:defRPr/>
            </a:pPr>
            <a:fld id="{D977F6D6-9B5F-484A-9E89-3E1DE07AA3A3}" type="slidenum">
              <a:rPr lang="ru-RU"/>
              <a:t>‹#›</a:t>
            </a:fld>
            <a:endParaRPr lang="ru-RU"/>
          </a:p>
        </p:txBody>
      </p:sp>
      <p:pic>
        <p:nvPicPr>
          <p:cNvPr id="4" name="Picture 3"/>
          <p:cNvPicPr>
            <a:picLocks noChangeAspect="1"/>
          </p:cNvPicPr>
          <p:nvPr userDrawn="1"/>
        </p:nvPicPr>
        <p:blipFill>
          <a:blip r:embed="rId3"/>
          <a:stretch/>
        </p:blipFill>
        <p:spPr bwMode="auto">
          <a:xfrm>
            <a:off x="779463" y="12715399"/>
            <a:ext cx="2625943" cy="702000"/>
          </a:xfrm>
          <a:prstGeom prst="rect">
            <a:avLst/>
          </a:prstGeom>
        </p:spPr>
      </p:pic>
      <p:sp>
        <p:nvSpPr>
          <p:cNvPr id="9" name="Title 1"/>
          <p:cNvSpPr>
            <a:spLocks noGrp="1"/>
          </p:cNvSpPr>
          <p:nvPr>
            <p:ph type="title" hasCustomPrompt="1"/>
          </p:nvPr>
        </p:nvSpPr>
        <p:spPr bwMode="auto">
          <a:xfrm>
            <a:off x="814388" y="736600"/>
            <a:ext cx="22790150" cy="849681"/>
          </a:xfrm>
        </p:spPr>
        <p:txBody>
          <a:bodyPr/>
          <a:lstStyle>
            <a:lvl1pPr>
              <a:defRPr sz="5400">
                <a:solidFill>
                  <a:schemeClr val="accent1"/>
                </a:solidFill>
              </a:defRPr>
            </a:lvl1pPr>
          </a:lstStyle>
          <a:p>
            <a:pPr>
              <a:defRPr/>
            </a:pPr>
            <a:r>
              <a:rPr lang="en-US"/>
              <a:t>Write the title here…</a:t>
            </a:r>
            <a:endParaRPr lang="ru-RU"/>
          </a:p>
        </p:txBody>
      </p:sp>
      <p:sp>
        <p:nvSpPr>
          <p:cNvPr id="11" name="Текст 8"/>
          <p:cNvSpPr>
            <a:spLocks noGrp="1"/>
          </p:cNvSpPr>
          <p:nvPr>
            <p:ph type="body" sz="quarter" idx="26" hasCustomPrompt="1"/>
          </p:nvPr>
        </p:nvSpPr>
        <p:spPr bwMode="auto">
          <a:xfrm>
            <a:off x="814388" y="1626498"/>
            <a:ext cx="22790150" cy="1394446"/>
          </a:xfrm>
          <a:prstGeom prst="rect">
            <a:avLst/>
          </a:prstGeom>
          <a:ln w="63500" cmpd="dbl">
            <a:noFill/>
            <a:prstDash val="solid"/>
          </a:ln>
        </p:spPr>
        <p:txBody>
          <a:bodyPr wrap="square">
            <a:spAutoFit/>
          </a:bodyPr>
          <a:lstStyle>
            <a:lvl1pPr marL="571500" indent="-571500">
              <a:lnSpc>
                <a:spcPct val="150000"/>
              </a:lnSpc>
              <a:spcBef>
                <a:spcPts val="0"/>
              </a:spcBef>
              <a:buFontTx/>
              <a:buBlip>
                <a:blip r:embed="rId4"/>
              </a:buBlip>
              <a:defRPr sz="2800" b="1">
                <a:latin typeface="+mn-lt"/>
              </a:defRPr>
            </a:lvl1pPr>
          </a:lstStyle>
          <a:p>
            <a:pPr lvl="0">
              <a:defRPr/>
            </a:pPr>
            <a:r>
              <a:rPr lang="en-US"/>
              <a:t>Write the first item…</a:t>
            </a:r>
            <a:endParaRPr/>
          </a:p>
          <a:p>
            <a:pPr lvl="0">
              <a:defRPr/>
            </a:pPr>
            <a:r>
              <a:rPr lang="en-US"/>
              <a:t>Second…</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adec="http://schemas.microsoft.com/office/drawing/2017/decorative" val="1"/>
              </a:ext>
            </a:extLst>
          </p:cNvPr>
          <p:cNvGrpSpPr>
            <a:grpSpLocks noChangeAspect="1"/>
          </p:cNvGrpSpPr>
          <p:nvPr userDrawn="1"/>
        </p:nvGrpSpPr>
        <p:grpSpPr bwMode="auto">
          <a:xfrm flipH="1">
            <a:off x="13194933" y="1317764"/>
            <a:ext cx="9935405" cy="6118907"/>
            <a:chOff x="319" y="302"/>
            <a:chExt cx="1588" cy="978"/>
          </a:xfrm>
          <a:gradFill flip="none" rotWithShape="1">
            <a:gsLst>
              <a:gs pos="0">
                <a:schemeClr val="accent1"/>
              </a:gs>
              <a:gs pos="73000">
                <a:schemeClr val="accent3"/>
              </a:gs>
              <a:gs pos="38000">
                <a:schemeClr val="accent2"/>
              </a:gs>
              <a:gs pos="100000">
                <a:schemeClr val="accent4"/>
              </a:gs>
            </a:gsLst>
            <a:lin ang="5400000" scaled="1"/>
            <a:tileRect/>
          </a:gra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406200382"/>
      </p:ext>
    </p:extLst>
  </p:cSld>
  <p:clrMapOvr>
    <a:masterClrMapping/>
  </p:clrMapOvr>
  <p:extLst>
    <p:ext uri="{DCECCB84-F9BA-43D5-87BE-67443E8EF086}">
      <p15:sldGuideLst xmlns:p15="http://schemas.microsoft.com/office/powerpoint/2012/main">
        <p15:guide id="1" orient="horz" pos="80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Заключительный слайд ред.">
    <p:bg>
      <p:bgPr>
        <a:solidFill>
          <a:schemeClr val="tx1"/>
        </a:solidFill>
        <a:effectLst/>
      </p:bgPr>
    </p:bg>
    <p:spTree>
      <p:nvGrpSpPr>
        <p:cNvPr id="1" name=""/>
        <p:cNvGrpSpPr/>
        <p:nvPr/>
      </p:nvGrpSpPr>
      <p:grpSpPr>
        <a:xfrm>
          <a:off x="0" y="0"/>
          <a:ext cx="0" cy="0"/>
          <a:chOff x="0" y="0"/>
          <a:chExt cx="0" cy="0"/>
        </a:xfrm>
      </p:grpSpPr>
      <p:sp>
        <p:nvSpPr>
          <p:cNvPr id="8" name="Текст 2">
            <a:extLst>
              <a:ext uri="{FF2B5EF4-FFF2-40B4-BE49-F238E27FC236}">
                <a16:creationId xmlns:a16="http://schemas.microsoft.com/office/drawing/2014/main" id="{56FEEE84-67C2-4C1F-AF8E-CE9E7A718875}"/>
              </a:ext>
            </a:extLst>
          </p:cNvPr>
          <p:cNvSpPr>
            <a:spLocks noGrp="1"/>
          </p:cNvSpPr>
          <p:nvPr>
            <p:ph type="body" sz="quarter" idx="30" hasCustomPrompt="1"/>
          </p:nvPr>
        </p:nvSpPr>
        <p:spPr>
          <a:xfrm>
            <a:off x="814388" y="6383679"/>
            <a:ext cx="10648269" cy="2927173"/>
          </a:xfrm>
        </p:spPr>
        <p:txBody>
          <a:bodyPr>
            <a:normAutofit/>
          </a:bodyPr>
          <a:lstStyle>
            <a:lvl1pPr>
              <a:defRPr sz="10000" b="0">
                <a:solidFill>
                  <a:schemeClr val="bg1"/>
                </a:solidFill>
                <a:latin typeface="+mj-lt"/>
              </a:defRPr>
            </a:lvl1pPr>
          </a:lstStyle>
          <a:p>
            <a:pPr lvl="0"/>
            <a:r>
              <a:rPr lang="ru-RU" dirty="0"/>
              <a:t>Хотите узнать </a:t>
            </a:r>
            <a:br>
              <a:rPr lang="ru-RU" dirty="0"/>
            </a:br>
            <a:r>
              <a:rPr lang="ru-RU" dirty="0"/>
              <a:t>больше</a:t>
            </a:r>
            <a:r>
              <a:rPr lang="en-US" dirty="0"/>
              <a:t>?</a:t>
            </a:r>
            <a:endParaRPr lang="ru-RU" dirty="0"/>
          </a:p>
        </p:txBody>
      </p:sp>
      <p:sp>
        <p:nvSpPr>
          <p:cNvPr id="9" name="Текст 2">
            <a:extLst>
              <a:ext uri="{FF2B5EF4-FFF2-40B4-BE49-F238E27FC236}">
                <a16:creationId xmlns:a16="http://schemas.microsoft.com/office/drawing/2014/main" id="{44F6D784-40D8-4EEB-9813-732AB6D4F0FF}"/>
              </a:ext>
            </a:extLst>
          </p:cNvPr>
          <p:cNvSpPr>
            <a:spLocks noGrp="1"/>
          </p:cNvSpPr>
          <p:nvPr>
            <p:ph type="body" sz="quarter" idx="31" hasCustomPrompt="1"/>
          </p:nvPr>
        </p:nvSpPr>
        <p:spPr>
          <a:xfrm>
            <a:off x="10989362" y="6383679"/>
            <a:ext cx="10648269" cy="2927173"/>
          </a:xfrm>
        </p:spPr>
        <p:txBody>
          <a:bodyPr>
            <a:normAutofit/>
          </a:bodyPr>
          <a:lstStyle>
            <a:lvl1pPr>
              <a:defRPr sz="10000" b="0">
                <a:solidFill>
                  <a:schemeClr val="bg1"/>
                </a:solidFill>
                <a:latin typeface="+mj-lt"/>
              </a:defRPr>
            </a:lvl1pPr>
          </a:lstStyle>
          <a:p>
            <a:pPr lvl="0"/>
            <a:r>
              <a:rPr lang="ru-RU" dirty="0"/>
              <a:t>Остались</a:t>
            </a:r>
            <a:br>
              <a:rPr lang="ru-RU" dirty="0"/>
            </a:br>
            <a:r>
              <a:rPr lang="ru-RU" dirty="0"/>
              <a:t>вопросы?</a:t>
            </a:r>
          </a:p>
        </p:txBody>
      </p:sp>
      <p:sp>
        <p:nvSpPr>
          <p:cNvPr id="10" name="Текст 4">
            <a:extLst>
              <a:ext uri="{FF2B5EF4-FFF2-40B4-BE49-F238E27FC236}">
                <a16:creationId xmlns:a16="http://schemas.microsoft.com/office/drawing/2014/main" id="{18BC0B7E-C33B-4C9D-9126-F0FDB94BFF57}"/>
              </a:ext>
            </a:extLst>
          </p:cNvPr>
          <p:cNvSpPr>
            <a:spLocks noGrp="1"/>
          </p:cNvSpPr>
          <p:nvPr>
            <p:ph type="body" sz="quarter" idx="32" hasCustomPrompt="1"/>
          </p:nvPr>
        </p:nvSpPr>
        <p:spPr>
          <a:xfrm>
            <a:off x="814388" y="11534335"/>
            <a:ext cx="4895850" cy="717338"/>
          </a:xfrm>
        </p:spPr>
        <p:txBody>
          <a:bodyPr>
            <a:noAutofit/>
          </a:bodyPr>
          <a:lstStyle>
            <a:lvl1pPr>
              <a:lnSpc>
                <a:spcPct val="100000"/>
              </a:lnSpc>
              <a:defRPr sz="5400" b="0" u="sng">
                <a:solidFill>
                  <a:schemeClr val="bg1"/>
                </a:solidFill>
                <a:latin typeface="+mj-lt"/>
              </a:defRPr>
            </a:lvl1pPr>
          </a:lstStyle>
          <a:p>
            <a:pPr lvl="0"/>
            <a:r>
              <a:rPr lang="en-US" dirty="0"/>
              <a:t>www.rfdyn.ru</a:t>
            </a:r>
          </a:p>
        </p:txBody>
      </p:sp>
      <p:sp>
        <p:nvSpPr>
          <p:cNvPr id="11" name="Текст 4">
            <a:extLst>
              <a:ext uri="{FF2B5EF4-FFF2-40B4-BE49-F238E27FC236}">
                <a16:creationId xmlns:a16="http://schemas.microsoft.com/office/drawing/2014/main" id="{E9208443-AB9A-4878-B651-534F5262288A}"/>
              </a:ext>
            </a:extLst>
          </p:cNvPr>
          <p:cNvSpPr>
            <a:spLocks noGrp="1"/>
          </p:cNvSpPr>
          <p:nvPr>
            <p:ph type="body" sz="quarter" idx="33" hasCustomPrompt="1"/>
          </p:nvPr>
        </p:nvSpPr>
        <p:spPr>
          <a:xfrm>
            <a:off x="814388" y="9599944"/>
            <a:ext cx="8647664" cy="1179002"/>
          </a:xfrm>
        </p:spPr>
        <p:txBody>
          <a:bodyPr>
            <a:noAutofit/>
          </a:bodyPr>
          <a:lstStyle>
            <a:lvl1pPr>
              <a:lnSpc>
                <a:spcPct val="100000"/>
              </a:lnSpc>
              <a:defRPr sz="3600" b="0">
                <a:solidFill>
                  <a:schemeClr val="accent6">
                    <a:lumMod val="90000"/>
                  </a:schemeClr>
                </a:solidFill>
                <a:latin typeface="+mj-lt"/>
              </a:defRPr>
            </a:lvl1pPr>
          </a:lstStyle>
          <a:p>
            <a:pPr lvl="0"/>
            <a:r>
              <a:rPr lang="ru-RU" dirty="0"/>
              <a:t>Описание функционала, учебные курсы и видеоуроки доступны на сайте:</a:t>
            </a:r>
          </a:p>
        </p:txBody>
      </p:sp>
      <p:sp>
        <p:nvSpPr>
          <p:cNvPr id="12" name="Текст 4">
            <a:extLst>
              <a:ext uri="{FF2B5EF4-FFF2-40B4-BE49-F238E27FC236}">
                <a16:creationId xmlns:a16="http://schemas.microsoft.com/office/drawing/2014/main" id="{D864DEE0-6496-4984-942E-0AB0ED7AA2A9}"/>
              </a:ext>
            </a:extLst>
          </p:cNvPr>
          <p:cNvSpPr>
            <a:spLocks noGrp="1"/>
          </p:cNvSpPr>
          <p:nvPr>
            <p:ph type="body" sz="quarter" idx="35" hasCustomPrompt="1"/>
          </p:nvPr>
        </p:nvSpPr>
        <p:spPr>
          <a:xfrm>
            <a:off x="10989361" y="11534335"/>
            <a:ext cx="8442551" cy="717338"/>
          </a:xfrm>
        </p:spPr>
        <p:txBody>
          <a:bodyPr>
            <a:noAutofit/>
          </a:bodyPr>
          <a:lstStyle>
            <a:lvl1pPr>
              <a:lnSpc>
                <a:spcPct val="100000"/>
              </a:lnSpc>
              <a:defRPr sz="5400" b="0" u="sng">
                <a:solidFill>
                  <a:schemeClr val="bg1"/>
                </a:solidFill>
                <a:latin typeface="+mj-lt"/>
              </a:defRPr>
            </a:lvl1pPr>
          </a:lstStyle>
          <a:p>
            <a:pPr lvl="0"/>
            <a:r>
              <a:rPr lang="en-US" dirty="0"/>
              <a:t>tnavigator@rfdyn.ru</a:t>
            </a:r>
          </a:p>
        </p:txBody>
      </p:sp>
      <p:grpSp>
        <p:nvGrpSpPr>
          <p:cNvPr id="15" name="Group 4">
            <a:extLst>
              <a:ext uri="{FF2B5EF4-FFF2-40B4-BE49-F238E27FC236}">
                <a16:creationId xmlns:a16="http://schemas.microsoft.com/office/drawing/2014/main" id="{5AD21208-8A6B-FC39-CCD7-AD771D9B79F6}"/>
              </a:ext>
            </a:extLst>
          </p:cNvPr>
          <p:cNvGrpSpPr>
            <a:grpSpLocks noChangeAspect="1"/>
          </p:cNvGrpSpPr>
          <p:nvPr userDrawn="1"/>
        </p:nvGrpSpPr>
        <p:grpSpPr bwMode="auto">
          <a:xfrm>
            <a:off x="17233905" y="1212851"/>
            <a:ext cx="5953126" cy="5384798"/>
            <a:chOff x="5428" y="382"/>
            <a:chExt cx="1875" cy="1696"/>
          </a:xfrm>
        </p:grpSpPr>
        <p:sp>
          <p:nvSpPr>
            <p:cNvPr id="16" name="Freeform 5">
              <a:extLst>
                <a:ext uri="{FF2B5EF4-FFF2-40B4-BE49-F238E27FC236}">
                  <a16:creationId xmlns:a16="http://schemas.microsoft.com/office/drawing/2014/main" id="{F51CDF97-1158-5DDA-5FD8-8DC455F24FE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
              <a:extLst>
                <a:ext uri="{FF2B5EF4-FFF2-40B4-BE49-F238E27FC236}">
                  <a16:creationId xmlns:a16="http://schemas.microsoft.com/office/drawing/2014/main" id="{90A197F9-E424-5164-BBC6-A2008EDD2E58}"/>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7">
              <a:extLst>
                <a:ext uri="{FF2B5EF4-FFF2-40B4-BE49-F238E27FC236}">
                  <a16:creationId xmlns:a16="http://schemas.microsoft.com/office/drawing/2014/main" id="{728B37F7-3A87-96C1-CA9B-FD245A369428}"/>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8">
              <a:extLst>
                <a:ext uri="{FF2B5EF4-FFF2-40B4-BE49-F238E27FC236}">
                  <a16:creationId xmlns:a16="http://schemas.microsoft.com/office/drawing/2014/main" id="{FD3F99B1-95DE-78F7-023F-82D2F3103101}"/>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9">
              <a:extLst>
                <a:ext uri="{FF2B5EF4-FFF2-40B4-BE49-F238E27FC236}">
                  <a16:creationId xmlns:a16="http://schemas.microsoft.com/office/drawing/2014/main" id="{A92E4821-480D-7255-AED6-C71E2410173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0">
              <a:extLst>
                <a:ext uri="{FF2B5EF4-FFF2-40B4-BE49-F238E27FC236}">
                  <a16:creationId xmlns:a16="http://schemas.microsoft.com/office/drawing/2014/main" id="{C49F6FED-F06E-959A-4A13-AD1BB48A3D4F}"/>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1">
              <a:extLst>
                <a:ext uri="{FF2B5EF4-FFF2-40B4-BE49-F238E27FC236}">
                  <a16:creationId xmlns:a16="http://schemas.microsoft.com/office/drawing/2014/main" id="{87FB99F1-AD1A-C177-C086-96BF25E122B4}"/>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2">
              <a:extLst>
                <a:ext uri="{FF2B5EF4-FFF2-40B4-BE49-F238E27FC236}">
                  <a16:creationId xmlns:a16="http://schemas.microsoft.com/office/drawing/2014/main" id="{EE40DF11-45B5-A72D-E9A8-17A135945573}"/>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3">
              <a:extLst>
                <a:ext uri="{FF2B5EF4-FFF2-40B4-BE49-F238E27FC236}">
                  <a16:creationId xmlns:a16="http://schemas.microsoft.com/office/drawing/2014/main" id="{761ABC96-5F0F-0CE9-AE5A-1AC50F2F66A2}"/>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4">
              <a:extLst>
                <a:ext uri="{FF2B5EF4-FFF2-40B4-BE49-F238E27FC236}">
                  <a16:creationId xmlns:a16="http://schemas.microsoft.com/office/drawing/2014/main" id="{67503434-2575-E8CB-5D22-E7573C5D189A}"/>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5">
              <a:extLst>
                <a:ext uri="{FF2B5EF4-FFF2-40B4-BE49-F238E27FC236}">
                  <a16:creationId xmlns:a16="http://schemas.microsoft.com/office/drawing/2014/main" id="{0DB5F18D-B57E-9864-EDCE-AF61DABD331F}"/>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16">
              <a:extLst>
                <a:ext uri="{FF2B5EF4-FFF2-40B4-BE49-F238E27FC236}">
                  <a16:creationId xmlns:a16="http://schemas.microsoft.com/office/drawing/2014/main" id="{813BA078-ED88-C8FD-C544-0AE897C8B0C0}"/>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17">
              <a:extLst>
                <a:ext uri="{FF2B5EF4-FFF2-40B4-BE49-F238E27FC236}">
                  <a16:creationId xmlns:a16="http://schemas.microsoft.com/office/drawing/2014/main" id="{FCE36033-541A-7B94-9C6E-0D8CC77DB6FD}"/>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8">
              <a:extLst>
                <a:ext uri="{FF2B5EF4-FFF2-40B4-BE49-F238E27FC236}">
                  <a16:creationId xmlns:a16="http://schemas.microsoft.com/office/drawing/2014/main" id="{B639E06B-9651-F411-FCDB-DA622F3AC9B0}"/>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9">
              <a:extLst>
                <a:ext uri="{FF2B5EF4-FFF2-40B4-BE49-F238E27FC236}">
                  <a16:creationId xmlns:a16="http://schemas.microsoft.com/office/drawing/2014/main" id="{5D0903FF-B92A-184F-A8B9-927D4D7252B1}"/>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
              <a:extLst>
                <a:ext uri="{FF2B5EF4-FFF2-40B4-BE49-F238E27FC236}">
                  <a16:creationId xmlns:a16="http://schemas.microsoft.com/office/drawing/2014/main" id="{8DF4B205-38B7-EE51-1EC5-051DDA74A23F}"/>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1">
              <a:extLst>
                <a:ext uri="{FF2B5EF4-FFF2-40B4-BE49-F238E27FC236}">
                  <a16:creationId xmlns:a16="http://schemas.microsoft.com/office/drawing/2014/main" id="{F1D76E27-384F-1934-7120-15695A5731FE}"/>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2">
              <a:extLst>
                <a:ext uri="{FF2B5EF4-FFF2-40B4-BE49-F238E27FC236}">
                  <a16:creationId xmlns:a16="http://schemas.microsoft.com/office/drawing/2014/main" id="{36DC4B94-DEDD-5272-7DEB-C1F9E996DC64}"/>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3">
              <a:extLst>
                <a:ext uri="{FF2B5EF4-FFF2-40B4-BE49-F238E27FC236}">
                  <a16:creationId xmlns:a16="http://schemas.microsoft.com/office/drawing/2014/main" id="{5D2D7486-2DC9-4B11-8F02-8A1C6D7B4F6C}"/>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
              <a:extLst>
                <a:ext uri="{FF2B5EF4-FFF2-40B4-BE49-F238E27FC236}">
                  <a16:creationId xmlns:a16="http://schemas.microsoft.com/office/drawing/2014/main" id="{BBAC6C9B-953C-D2B5-30E4-710891E4775D}"/>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5">
              <a:extLst>
                <a:ext uri="{FF2B5EF4-FFF2-40B4-BE49-F238E27FC236}">
                  <a16:creationId xmlns:a16="http://schemas.microsoft.com/office/drawing/2014/main" id="{AAE4A0C4-6586-7D91-C6F3-F59B7CC00876}"/>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6">
              <a:extLst>
                <a:ext uri="{FF2B5EF4-FFF2-40B4-BE49-F238E27FC236}">
                  <a16:creationId xmlns:a16="http://schemas.microsoft.com/office/drawing/2014/main" id="{9F4E58EA-37B6-B51E-BDDF-F9374858F9BC}"/>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7">
              <a:extLst>
                <a:ext uri="{FF2B5EF4-FFF2-40B4-BE49-F238E27FC236}">
                  <a16:creationId xmlns:a16="http://schemas.microsoft.com/office/drawing/2014/main" id="{3602CDDD-2D3A-C762-BA63-536DEF515B56}"/>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8">
              <a:extLst>
                <a:ext uri="{FF2B5EF4-FFF2-40B4-BE49-F238E27FC236}">
                  <a16:creationId xmlns:a16="http://schemas.microsoft.com/office/drawing/2014/main" id="{2C943A5D-211E-28D9-1FF5-73233E72FED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9">
              <a:extLst>
                <a:ext uri="{FF2B5EF4-FFF2-40B4-BE49-F238E27FC236}">
                  <a16:creationId xmlns:a16="http://schemas.microsoft.com/office/drawing/2014/main" id="{4096AD71-2E1D-637A-1FD0-8CDF0384B891}"/>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0">
              <a:extLst>
                <a:ext uri="{FF2B5EF4-FFF2-40B4-BE49-F238E27FC236}">
                  <a16:creationId xmlns:a16="http://schemas.microsoft.com/office/drawing/2014/main" id="{F980E340-1FCC-4C3D-29F3-17CDA1A6A268}"/>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1">
              <a:extLst>
                <a:ext uri="{FF2B5EF4-FFF2-40B4-BE49-F238E27FC236}">
                  <a16:creationId xmlns:a16="http://schemas.microsoft.com/office/drawing/2014/main" id="{06A465ED-89A1-1E77-0AE4-53953043B6E8}"/>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2">
              <a:extLst>
                <a:ext uri="{FF2B5EF4-FFF2-40B4-BE49-F238E27FC236}">
                  <a16:creationId xmlns:a16="http://schemas.microsoft.com/office/drawing/2014/main" id="{9470C859-1BFB-EBA7-54CC-0A04F025A25B}"/>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3">
              <a:extLst>
                <a:ext uri="{FF2B5EF4-FFF2-40B4-BE49-F238E27FC236}">
                  <a16:creationId xmlns:a16="http://schemas.microsoft.com/office/drawing/2014/main" id="{0995D85C-C141-E7D7-96A9-BA3CB992E4A6}"/>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4">
              <a:extLst>
                <a:ext uri="{FF2B5EF4-FFF2-40B4-BE49-F238E27FC236}">
                  <a16:creationId xmlns:a16="http://schemas.microsoft.com/office/drawing/2014/main" id="{8D4111A0-909B-55D5-5D24-FA50078BB745}"/>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5">
              <a:extLst>
                <a:ext uri="{FF2B5EF4-FFF2-40B4-BE49-F238E27FC236}">
                  <a16:creationId xmlns:a16="http://schemas.microsoft.com/office/drawing/2014/main" id="{50C7E636-8F93-7BD3-F3F7-0A21E6BB69C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36">
              <a:extLst>
                <a:ext uri="{FF2B5EF4-FFF2-40B4-BE49-F238E27FC236}">
                  <a16:creationId xmlns:a16="http://schemas.microsoft.com/office/drawing/2014/main" id="{05C64145-0214-2F1F-C153-AFD9F7E9840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37">
              <a:extLst>
                <a:ext uri="{FF2B5EF4-FFF2-40B4-BE49-F238E27FC236}">
                  <a16:creationId xmlns:a16="http://schemas.microsoft.com/office/drawing/2014/main" id="{272A7A40-B787-BB56-C56F-D3111AE6DA62}"/>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8">
              <a:extLst>
                <a:ext uri="{FF2B5EF4-FFF2-40B4-BE49-F238E27FC236}">
                  <a16:creationId xmlns:a16="http://schemas.microsoft.com/office/drawing/2014/main" id="{8F1BE9A1-B192-26B9-62E0-A79786A8E8DF}"/>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9">
              <a:extLst>
                <a:ext uri="{FF2B5EF4-FFF2-40B4-BE49-F238E27FC236}">
                  <a16:creationId xmlns:a16="http://schemas.microsoft.com/office/drawing/2014/main" id="{F49B726A-CD61-1166-62FA-B56DD940E4D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0">
              <a:extLst>
                <a:ext uri="{FF2B5EF4-FFF2-40B4-BE49-F238E27FC236}">
                  <a16:creationId xmlns:a16="http://schemas.microsoft.com/office/drawing/2014/main" id="{3223C9FD-8044-2747-64E0-7889DC97CC07}"/>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1">
              <a:extLst>
                <a:ext uri="{FF2B5EF4-FFF2-40B4-BE49-F238E27FC236}">
                  <a16:creationId xmlns:a16="http://schemas.microsoft.com/office/drawing/2014/main" id="{46B9EEBF-9847-1607-7FDF-DC9732E62FE4}"/>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42">
              <a:extLst>
                <a:ext uri="{FF2B5EF4-FFF2-40B4-BE49-F238E27FC236}">
                  <a16:creationId xmlns:a16="http://schemas.microsoft.com/office/drawing/2014/main" id="{03852B72-7687-4947-CECB-BF05D699904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43">
              <a:extLst>
                <a:ext uri="{FF2B5EF4-FFF2-40B4-BE49-F238E27FC236}">
                  <a16:creationId xmlns:a16="http://schemas.microsoft.com/office/drawing/2014/main" id="{2BA77194-D11C-BB25-45B7-B742DB30594A}"/>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44">
              <a:extLst>
                <a:ext uri="{FF2B5EF4-FFF2-40B4-BE49-F238E27FC236}">
                  <a16:creationId xmlns:a16="http://schemas.microsoft.com/office/drawing/2014/main" id="{4C2013B9-7B05-984F-530A-19BF4D3E4B3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45">
              <a:extLst>
                <a:ext uri="{FF2B5EF4-FFF2-40B4-BE49-F238E27FC236}">
                  <a16:creationId xmlns:a16="http://schemas.microsoft.com/office/drawing/2014/main" id="{7BBEFD48-2B3A-6A53-E083-621209F9111F}"/>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57" name="Рисунок 56">
            <a:extLst>
              <a:ext uri="{FF2B5EF4-FFF2-40B4-BE49-F238E27FC236}">
                <a16:creationId xmlns:a16="http://schemas.microsoft.com/office/drawing/2014/main" id="{30BB9AD5-C3C3-F0DB-399C-0145448EE4D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
        <p:nvSpPr>
          <p:cNvPr id="58" name="Текст 4">
            <a:extLst>
              <a:ext uri="{FF2B5EF4-FFF2-40B4-BE49-F238E27FC236}">
                <a16:creationId xmlns:a16="http://schemas.microsoft.com/office/drawing/2014/main" id="{5E556A63-2E53-4772-81E3-53ECD0E02EFD}"/>
              </a:ext>
            </a:extLst>
          </p:cNvPr>
          <p:cNvSpPr>
            <a:spLocks noGrp="1"/>
          </p:cNvSpPr>
          <p:nvPr>
            <p:ph type="body" sz="quarter" idx="38" hasCustomPrompt="1"/>
          </p:nvPr>
        </p:nvSpPr>
        <p:spPr>
          <a:xfrm>
            <a:off x="10989362" y="9599944"/>
            <a:ext cx="8647664" cy="1179002"/>
          </a:xfrm>
        </p:spPr>
        <p:txBody>
          <a:bodyPr>
            <a:noAutofit/>
          </a:bodyPr>
          <a:lstStyle>
            <a:lvl1pPr>
              <a:lnSpc>
                <a:spcPct val="100000"/>
              </a:lnSpc>
              <a:defRPr sz="3600" b="0">
                <a:solidFill>
                  <a:schemeClr val="accent6">
                    <a:lumMod val="90000"/>
                  </a:schemeClr>
                </a:solidFill>
                <a:latin typeface="+mj-lt"/>
              </a:defRPr>
            </a:lvl1pPr>
          </a:lstStyle>
          <a:p>
            <a:pPr lvl="0"/>
            <a:r>
              <a:rPr lang="ru-RU" dirty="0"/>
              <a:t>Обратиться в техническую </a:t>
            </a:r>
            <a:br>
              <a:rPr lang="ru-RU" dirty="0"/>
            </a:br>
            <a:r>
              <a:rPr lang="ru-RU" dirty="0"/>
              <a:t>поддержку:</a:t>
            </a:r>
          </a:p>
        </p:txBody>
      </p:sp>
    </p:spTree>
    <p:extLst>
      <p:ext uri="{BB962C8B-B14F-4D97-AF65-F5344CB8AC3E}">
        <p14:creationId xmlns:p14="http://schemas.microsoft.com/office/powerpoint/2010/main" val="2148817934"/>
      </p:ext>
    </p:extLst>
  </p:cSld>
  <p:clrMapOvr>
    <a:masterClrMapping/>
  </p:clrMapOvr>
  <p:extLst>
    <p:ext uri="{DCECCB84-F9BA-43D5-87BE-67443E8EF086}">
      <p15:sldGuideLst xmlns:p15="http://schemas.microsoft.com/office/powerpoint/2012/main">
        <p15:guide id="1" orient="horz" pos="432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14388" y="736600"/>
            <a:ext cx="22790150" cy="1987550"/>
          </a:xfrm>
          <a:prstGeom prst="rect">
            <a:avLst/>
          </a:prstGeom>
        </p:spPr>
        <p:txBody>
          <a:bodyPr vert="horz" wrap="square" lIns="50400" tIns="50400" rIns="50400" bIns="50400" rtlCol="0" anchor="t">
            <a:spAutoFit/>
          </a:bodyPr>
          <a:lstStyle/>
          <a:p>
            <a:pPr>
              <a:defRPr/>
            </a:pPr>
            <a:r>
              <a:rPr lang="en-US"/>
              <a:t>Rock Flow Dynamics — write here the main idea of your slide</a:t>
            </a:r>
            <a:endParaRPr lang="ru-RU"/>
          </a:p>
        </p:txBody>
      </p:sp>
      <p:sp>
        <p:nvSpPr>
          <p:cNvPr id="3" name="Text Placeholder 2"/>
          <p:cNvSpPr>
            <a:spLocks noGrp="1"/>
          </p:cNvSpPr>
          <p:nvPr>
            <p:ph type="body" idx="1"/>
          </p:nvPr>
        </p:nvSpPr>
        <p:spPr bwMode="auto">
          <a:xfrm>
            <a:off x="814389" y="3617913"/>
            <a:ext cx="22790150" cy="8785225"/>
          </a:xfrm>
          <a:prstGeom prst="rect">
            <a:avLst/>
          </a:prstGeom>
        </p:spPr>
        <p:txBody>
          <a:bodyPr vert="horz" lIns="50400" tIns="50400" rIns="50400" bIns="50400" rtlCol="0">
            <a:normAutofit/>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en-US"/>
          </a:p>
        </p:txBody>
      </p:sp>
      <p:sp>
        <p:nvSpPr>
          <p:cNvPr id="6" name="Slide Number Placeholder 5"/>
          <p:cNvSpPr>
            <a:spLocks noGrp="1"/>
          </p:cNvSpPr>
          <p:nvPr>
            <p:ph type="sldNum" sz="quarter" idx="4"/>
          </p:nvPr>
        </p:nvSpPr>
        <p:spPr bwMode="auto">
          <a:xfrm>
            <a:off x="22996763" y="12597912"/>
            <a:ext cx="1080000" cy="900000"/>
          </a:xfrm>
          <a:prstGeom prst="rect">
            <a:avLst/>
          </a:prstGeom>
          <a:ln w="12700" cap="sq">
            <a:gradFill>
              <a:gsLst>
                <a:gs pos="0">
                  <a:schemeClr val="accent1"/>
                </a:gs>
                <a:gs pos="2000">
                  <a:schemeClr val="bg1"/>
                </a:gs>
                <a:gs pos="90000">
                  <a:schemeClr val="bg1">
                    <a:alpha val="0"/>
                  </a:schemeClr>
                </a:gs>
                <a:gs pos="98000">
                  <a:schemeClr val="bg1">
                    <a:alpha val="0"/>
                  </a:schemeClr>
                </a:gs>
              </a:gsLst>
              <a:lin ang="0" scaled="1"/>
            </a:gradFill>
            <a:bevel/>
          </a:ln>
        </p:spPr>
        <p:txBody>
          <a:bodyPr vert="horz" lIns="50400" tIns="50400" rIns="50400" bIns="50400" rtlCol="0" anchor="ctr"/>
          <a:lstStyle>
            <a:lvl1pPr algn="ctr">
              <a:defRPr sz="3200">
                <a:solidFill>
                  <a:schemeClr val="accent1"/>
                </a:solidFill>
              </a:defRPr>
            </a:lvl1pPr>
          </a:lstStyle>
          <a:p>
            <a:pPr>
              <a:defRPr/>
            </a:pPr>
            <a:fld id="{D977F6D6-9B5F-484A-9E89-3E1DE07AA3A3}" type="slidenum">
              <a:rPr lang="ru-RU"/>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Lst>
  <p:txStyles>
    <p:titleStyle>
      <a:lvl1pPr algn="l" defTabSz="914400">
        <a:lnSpc>
          <a:spcPct val="90000"/>
        </a:lnSpc>
        <a:spcBef>
          <a:spcPts val="0"/>
        </a:spcBef>
        <a:buNone/>
        <a:defRPr sz="6800" b="1">
          <a:solidFill>
            <a:schemeClr val="tx1"/>
          </a:solidFill>
          <a:latin typeface="+mj-lt"/>
          <a:ea typeface="+mj-ea"/>
          <a:cs typeface="+mj-cs"/>
        </a:defRPr>
      </a:lvl1pPr>
    </p:titleStyle>
    <p:bodyStyle>
      <a:lvl1pPr marL="0" indent="0" algn="l" defTabSz="914400">
        <a:lnSpc>
          <a:spcPct val="90000"/>
        </a:lnSpc>
        <a:spcBef>
          <a:spcPts val="1000"/>
        </a:spcBef>
        <a:buFont typeface="Arial"/>
        <a:buNone/>
        <a:defRPr sz="5400" b="0">
          <a:solidFill>
            <a:schemeClr val="tx1"/>
          </a:solidFill>
          <a:latin typeface="+mn-lt"/>
          <a:ea typeface="+mn-ea"/>
          <a:cs typeface="+mn-cs"/>
        </a:defRPr>
      </a:lvl1pPr>
      <a:lvl2pPr marL="457200" indent="0" algn="l" defTabSz="914400">
        <a:lnSpc>
          <a:spcPct val="90000"/>
        </a:lnSpc>
        <a:spcBef>
          <a:spcPts val="500"/>
        </a:spcBef>
        <a:buFont typeface="Arial"/>
        <a:buNone/>
        <a:defRPr sz="4800" b="0">
          <a:solidFill>
            <a:schemeClr val="tx1"/>
          </a:solidFill>
          <a:latin typeface="+mn-lt"/>
          <a:ea typeface="+mn-ea"/>
          <a:cs typeface="+mn-cs"/>
        </a:defRPr>
      </a:lvl2pPr>
      <a:lvl3pPr marL="914400" indent="0" algn="l" defTabSz="914400">
        <a:lnSpc>
          <a:spcPct val="90000"/>
        </a:lnSpc>
        <a:spcBef>
          <a:spcPts val="500"/>
        </a:spcBef>
        <a:buFont typeface="Arial"/>
        <a:buNone/>
        <a:defRPr sz="4400" b="0">
          <a:solidFill>
            <a:schemeClr val="tx1"/>
          </a:solidFill>
          <a:latin typeface="+mn-lt"/>
          <a:ea typeface="+mn-ea"/>
          <a:cs typeface="+mn-cs"/>
        </a:defRPr>
      </a:lvl3pPr>
      <a:lvl4pPr marL="1371600" indent="0" algn="l" defTabSz="914400">
        <a:lnSpc>
          <a:spcPct val="90000"/>
        </a:lnSpc>
        <a:spcBef>
          <a:spcPts val="500"/>
        </a:spcBef>
        <a:buFont typeface="Arial"/>
        <a:buNone/>
        <a:defRPr sz="4000" b="0">
          <a:solidFill>
            <a:schemeClr val="tx1"/>
          </a:solidFill>
          <a:latin typeface="+mn-lt"/>
          <a:ea typeface="+mn-ea"/>
          <a:cs typeface="+mn-cs"/>
        </a:defRPr>
      </a:lvl4pPr>
      <a:lvl5pPr marL="1828800" indent="0" algn="l" defTabSz="914400">
        <a:lnSpc>
          <a:spcPct val="90000"/>
        </a:lnSpc>
        <a:spcBef>
          <a:spcPts val="500"/>
        </a:spcBef>
        <a:buFont typeface="Arial"/>
        <a:buNone/>
        <a:defRPr sz="4000" b="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ru-RU"/>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50.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2A901F-16F1-50DC-BEC5-DE9878C9924B}"/>
              </a:ext>
            </a:extLst>
          </p:cNvPr>
          <p:cNvSpPr>
            <a:spLocks noGrp="1"/>
          </p:cNvSpPr>
          <p:nvPr>
            <p:ph type="title"/>
          </p:nvPr>
        </p:nvSpPr>
        <p:spPr>
          <a:xfrm>
            <a:off x="779462" y="1297816"/>
            <a:ext cx="12024000" cy="4090569"/>
          </a:xfrm>
        </p:spPr>
        <p:txBody>
          <a:bodyPr/>
          <a:lstStyle/>
          <a:p>
            <a:r>
              <a:rPr lang="ru-RU" sz="9600" dirty="0"/>
              <a:t>Практический </a:t>
            </a:r>
            <a:r>
              <a:rPr lang="en-US" sz="9600" dirty="0"/>
              <a:t>AHM.</a:t>
            </a:r>
            <a:br>
              <a:rPr lang="en-US" sz="9600" dirty="0"/>
            </a:br>
            <a:r>
              <a:rPr lang="ru-RU" sz="9600" dirty="0"/>
              <a:t>Инструкция по применению</a:t>
            </a:r>
            <a:endParaRPr lang="en-US" sz="9600" dirty="0"/>
          </a:p>
        </p:txBody>
      </p:sp>
      <p:sp>
        <p:nvSpPr>
          <p:cNvPr id="5" name="Подзаголовок 4">
            <a:extLst>
              <a:ext uri="{FF2B5EF4-FFF2-40B4-BE49-F238E27FC236}">
                <a16:creationId xmlns:a16="http://schemas.microsoft.com/office/drawing/2014/main" id="{DC5A99E9-9CA6-9355-95FE-1C23C62D48EE}"/>
              </a:ext>
            </a:extLst>
          </p:cNvPr>
          <p:cNvSpPr>
            <a:spLocks noGrp="1"/>
          </p:cNvSpPr>
          <p:nvPr>
            <p:ph type="subTitle" idx="1"/>
          </p:nvPr>
        </p:nvSpPr>
        <p:spPr>
          <a:xfrm>
            <a:off x="814736" y="10402684"/>
            <a:ext cx="18000000" cy="1725819"/>
          </a:xfrm>
        </p:spPr>
        <p:txBody>
          <a:bodyPr/>
          <a:lstStyle/>
          <a:p>
            <a:r>
              <a:rPr lang="ru-RU" dirty="0" err="1"/>
              <a:t>Вафин</a:t>
            </a:r>
            <a:r>
              <a:rPr lang="ru-RU" dirty="0"/>
              <a:t> Альберт</a:t>
            </a:r>
          </a:p>
          <a:p>
            <a:r>
              <a:rPr lang="ru-RU" dirty="0"/>
              <a:t>Уфа, 26 апреля 2024</a:t>
            </a:r>
          </a:p>
        </p:txBody>
      </p:sp>
    </p:spTree>
    <p:extLst>
      <p:ext uri="{BB962C8B-B14F-4D97-AF65-F5344CB8AC3E}">
        <p14:creationId xmlns:p14="http://schemas.microsoft.com/office/powerpoint/2010/main" val="271846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10</a:t>
            </a:fld>
            <a:endParaRPr lang="ru-RU" dirty="0"/>
          </a:p>
        </p:txBody>
      </p:sp>
      <p:sp>
        <p:nvSpPr>
          <p:cNvPr id="4" name="Прямоугольник 3"/>
          <p:cNvSpPr/>
          <p:nvPr/>
        </p:nvSpPr>
        <p:spPr>
          <a:xfrm>
            <a:off x="1051372" y="3403394"/>
            <a:ext cx="11849081" cy="378565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4000" b="1" dirty="0">
                <a:solidFill>
                  <a:srgbClr val="0E0E0E"/>
                </a:solidFill>
              </a:rPr>
              <a:t>Разведочные расчеты</a:t>
            </a:r>
            <a:r>
              <a:rPr lang="ru-RU" sz="4000" dirty="0">
                <a:solidFill>
                  <a:srgbClr val="0E0E0E"/>
                </a:solidFill>
              </a:rPr>
              <a:t> — комплекс мероприятий для добывания сведений о качестве исходных данных, соответствии </a:t>
            </a:r>
            <a:r>
              <a:rPr lang="ru-RU" sz="4000" i="1" dirty="0">
                <a:solidFill>
                  <a:schemeClr val="accent4">
                    <a:lumMod val="75000"/>
                  </a:schemeClr>
                </a:solidFill>
              </a:rPr>
              <a:t>априорной информации </a:t>
            </a:r>
            <a:r>
              <a:rPr lang="ru-RU" sz="4000" dirty="0">
                <a:solidFill>
                  <a:srgbClr val="0E0E0E"/>
                </a:solidFill>
              </a:rPr>
              <a:t>данным разработки, чувствительности модели на изменение входных параметров</a:t>
            </a:r>
          </a:p>
        </p:txBody>
      </p:sp>
      <p:pic>
        <p:nvPicPr>
          <p:cNvPr id="10" name="Рисунок 9"/>
          <p:cNvPicPr>
            <a:picLocks noChangeAspect="1"/>
          </p:cNvPicPr>
          <p:nvPr/>
        </p:nvPicPr>
        <p:blipFill>
          <a:blip r:embed="rId3"/>
          <a:stretch>
            <a:fillRect/>
          </a:stretch>
        </p:blipFill>
        <p:spPr>
          <a:xfrm>
            <a:off x="14051862" y="1652965"/>
            <a:ext cx="9167582" cy="6548273"/>
          </a:xfrm>
          <a:prstGeom prst="rect">
            <a:avLst/>
          </a:prstGeom>
        </p:spPr>
      </p:pic>
      <p:pic>
        <p:nvPicPr>
          <p:cNvPr id="12" name="Рисунок 11"/>
          <p:cNvPicPr>
            <a:picLocks noChangeAspect="1"/>
          </p:cNvPicPr>
          <p:nvPr/>
        </p:nvPicPr>
        <p:blipFill>
          <a:blip r:embed="rId4"/>
          <a:stretch>
            <a:fillRect/>
          </a:stretch>
        </p:blipFill>
        <p:spPr>
          <a:xfrm>
            <a:off x="14905577" y="8074021"/>
            <a:ext cx="7460153" cy="4523891"/>
          </a:xfrm>
          <a:prstGeom prst="rect">
            <a:avLst/>
          </a:prstGeom>
        </p:spPr>
      </p:pic>
      <p:sp>
        <p:nvSpPr>
          <p:cNvPr id="17" name="Прямоугольник 16"/>
          <p:cNvSpPr/>
          <p:nvPr/>
        </p:nvSpPr>
        <p:spPr>
          <a:xfrm>
            <a:off x="1051372" y="8201238"/>
            <a:ext cx="11849081" cy="304698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3200" b="1" dirty="0">
                <a:solidFill>
                  <a:srgbClr val="0E0E0E"/>
                </a:solidFill>
              </a:rPr>
              <a:t>Причины</a:t>
            </a:r>
          </a:p>
          <a:p>
            <a:pPr marL="571500" indent="-571500">
              <a:buFontTx/>
              <a:buChar char="-"/>
            </a:pPr>
            <a:r>
              <a:rPr lang="ru-RU" sz="3200" dirty="0">
                <a:solidFill>
                  <a:srgbClr val="0E0E0E"/>
                </a:solidFill>
              </a:rPr>
              <a:t>Высокая дисперсия значений</a:t>
            </a:r>
          </a:p>
          <a:p>
            <a:pPr marL="571500" indent="-571500">
              <a:buFontTx/>
              <a:buChar char="-"/>
            </a:pPr>
            <a:r>
              <a:rPr lang="ru-RU" sz="3200" dirty="0">
                <a:solidFill>
                  <a:srgbClr val="0E0E0E"/>
                </a:solidFill>
              </a:rPr>
              <a:t>Маленькая выборка</a:t>
            </a:r>
          </a:p>
          <a:p>
            <a:pPr marL="571500" indent="-571500">
              <a:buFontTx/>
              <a:buChar char="-"/>
            </a:pPr>
            <a:r>
              <a:rPr lang="ru-RU" sz="3200" dirty="0">
                <a:solidFill>
                  <a:srgbClr val="0E0E0E"/>
                </a:solidFill>
              </a:rPr>
              <a:t>Использование аналогов</a:t>
            </a:r>
          </a:p>
          <a:p>
            <a:pPr marL="571500" indent="-571500">
              <a:buFontTx/>
              <a:buChar char="-"/>
            </a:pPr>
            <a:r>
              <a:rPr lang="ru-RU" sz="3200" dirty="0">
                <a:solidFill>
                  <a:srgbClr val="0E0E0E"/>
                </a:solidFill>
              </a:rPr>
              <a:t>Множество вариантов аппроксимации экспериментальных точек</a:t>
            </a:r>
          </a:p>
        </p:txBody>
      </p:sp>
    </p:spTree>
    <p:extLst>
      <p:ext uri="{BB962C8B-B14F-4D97-AF65-F5344CB8AC3E}">
        <p14:creationId xmlns:p14="http://schemas.microsoft.com/office/powerpoint/2010/main" val="3959200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11</a:t>
            </a:fld>
            <a:endParaRPr lang="ru-RU" dirty="0"/>
          </a:p>
        </p:txBody>
      </p:sp>
      <p:pic>
        <p:nvPicPr>
          <p:cNvPr id="7" name="Рисунок 6"/>
          <p:cNvPicPr>
            <a:picLocks noChangeAspect="1"/>
          </p:cNvPicPr>
          <p:nvPr/>
        </p:nvPicPr>
        <p:blipFill>
          <a:blip r:embed="rId3"/>
          <a:stretch>
            <a:fillRect/>
          </a:stretch>
        </p:blipFill>
        <p:spPr>
          <a:xfrm>
            <a:off x="1548762" y="2613325"/>
            <a:ext cx="5296882" cy="5591749"/>
          </a:xfrm>
          <a:prstGeom prst="rect">
            <a:avLst/>
          </a:prstGeom>
        </p:spPr>
      </p:pic>
      <p:pic>
        <p:nvPicPr>
          <p:cNvPr id="8" name="Рисунок 7"/>
          <p:cNvPicPr>
            <a:picLocks noChangeAspect="1"/>
          </p:cNvPicPr>
          <p:nvPr/>
        </p:nvPicPr>
        <p:blipFill>
          <a:blip r:embed="rId4"/>
          <a:stretch>
            <a:fillRect/>
          </a:stretch>
        </p:blipFill>
        <p:spPr>
          <a:xfrm>
            <a:off x="1532238" y="8616887"/>
            <a:ext cx="6833038" cy="3379771"/>
          </a:xfrm>
          <a:prstGeom prst="rect">
            <a:avLst/>
          </a:prstGeom>
        </p:spPr>
      </p:pic>
      <p:sp>
        <p:nvSpPr>
          <p:cNvPr id="9" name="Прямоугольник 8"/>
          <p:cNvSpPr/>
          <p:nvPr/>
        </p:nvSpPr>
        <p:spPr>
          <a:xfrm>
            <a:off x="1429707" y="2407172"/>
            <a:ext cx="7211637"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a:extLst>
              <a:ext uri="{FF2B5EF4-FFF2-40B4-BE49-F238E27FC236}">
                <a16:creationId xmlns:a16="http://schemas.microsoft.com/office/drawing/2014/main" id="{1EF6BA57-5DCE-4044-B53B-912B462CD981}"/>
              </a:ext>
            </a:extLst>
          </p:cNvPr>
          <p:cNvSpPr txBox="1"/>
          <p:nvPr/>
        </p:nvSpPr>
        <p:spPr>
          <a:xfrm>
            <a:off x="3145605" y="2427600"/>
            <a:ext cx="4383034" cy="532672"/>
          </a:xfrm>
          <a:prstGeom prst="rect">
            <a:avLst/>
          </a:prstGeom>
          <a:noFill/>
        </p:spPr>
        <p:txBody>
          <a:bodyPr wrap="square" lIns="50400" tIns="50400" rIns="50400" bIns="50400" rtlCol="0">
            <a:spAutoFit/>
          </a:bodyPr>
          <a:lstStyle/>
          <a:p>
            <a:r>
              <a:rPr lang="ru-RU" sz="2800" b="1" dirty="0">
                <a:highlight>
                  <a:srgbClr val="EAE8E9"/>
                </a:highlight>
              </a:rPr>
              <a:t>РАБОЧАЯ МОДЕЛЬ</a:t>
            </a:r>
          </a:p>
        </p:txBody>
      </p:sp>
      <p:sp>
        <p:nvSpPr>
          <p:cNvPr id="11" name="TextBox 10"/>
          <p:cNvSpPr txBox="1"/>
          <p:nvPr/>
        </p:nvSpPr>
        <p:spPr>
          <a:xfrm>
            <a:off x="8786950" y="2919417"/>
            <a:ext cx="8094881" cy="5764873"/>
          </a:xfrm>
          <a:prstGeom prst="rect">
            <a:avLst/>
          </a:prstGeom>
          <a:noFill/>
        </p:spPr>
        <p:txBody>
          <a:bodyPr wrap="square" lIns="50400" tIns="50400" rIns="50400" bIns="50400" rtlCol="0">
            <a:spAutoFit/>
          </a:bodyPr>
          <a:lstStyle/>
          <a:p>
            <a:pPr algn="l"/>
            <a:r>
              <a:rPr lang="ru-RU" sz="4400" b="1" dirty="0"/>
              <a:t>Параметры с неопределенностью</a:t>
            </a:r>
          </a:p>
          <a:p>
            <a:pPr marL="571500" indent="-571500" algn="l">
              <a:buFont typeface="Arial" panose="020B0604020202020204" pitchFamily="34" charset="0"/>
              <a:buChar char="•"/>
            </a:pPr>
            <a:r>
              <a:rPr lang="ru-RU" sz="4000" dirty="0"/>
              <a:t>Зависимость проницаемости</a:t>
            </a:r>
          </a:p>
          <a:p>
            <a:pPr marL="571500" indent="-571500" algn="l">
              <a:buFont typeface="Arial" panose="020B0604020202020204" pitchFamily="34" charset="0"/>
              <a:buChar char="•"/>
            </a:pPr>
            <a:r>
              <a:rPr lang="ru-RU" sz="4000" dirty="0"/>
              <a:t>Зависимость связанной воды</a:t>
            </a:r>
          </a:p>
          <a:p>
            <a:pPr marL="571500" indent="-571500" algn="l">
              <a:buFont typeface="Arial" panose="020B0604020202020204" pitchFamily="34" charset="0"/>
              <a:buChar char="•"/>
            </a:pPr>
            <a:r>
              <a:rPr lang="ru-RU" sz="4000" dirty="0"/>
              <a:t>Анизотропия</a:t>
            </a:r>
          </a:p>
          <a:p>
            <a:pPr marL="571500" indent="-571500" algn="l">
              <a:buFont typeface="Arial" panose="020B0604020202020204" pitchFamily="34" charset="0"/>
              <a:buChar char="•"/>
            </a:pPr>
            <a:r>
              <a:rPr lang="ru-RU" sz="4000" dirty="0"/>
              <a:t>Параметры ОФП</a:t>
            </a:r>
          </a:p>
          <a:p>
            <a:pPr marL="571500" indent="-571500" algn="l">
              <a:buFont typeface="Arial" panose="020B0604020202020204" pitchFamily="34" charset="0"/>
              <a:buChar char="•"/>
            </a:pPr>
            <a:r>
              <a:rPr lang="ru-RU" sz="4000" dirty="0"/>
              <a:t>Параметры </a:t>
            </a:r>
            <a:r>
              <a:rPr lang="ru-RU" sz="4000" dirty="0" err="1"/>
              <a:t>аквифера</a:t>
            </a:r>
            <a:endParaRPr lang="ru-RU" sz="4000" dirty="0"/>
          </a:p>
          <a:p>
            <a:pPr marL="571500" indent="-571500" algn="l">
              <a:buFont typeface="Arial" panose="020B0604020202020204" pitchFamily="34" charset="0"/>
              <a:buChar char="•"/>
            </a:pPr>
            <a:r>
              <a:rPr lang="ru-RU" sz="4000" dirty="0"/>
              <a:t>Процент производительной закачки</a:t>
            </a:r>
          </a:p>
        </p:txBody>
      </p:sp>
      <p:sp>
        <p:nvSpPr>
          <p:cNvPr id="12" name="TextBox 11"/>
          <p:cNvSpPr txBox="1"/>
          <p:nvPr/>
        </p:nvSpPr>
        <p:spPr>
          <a:xfrm>
            <a:off x="9526578" y="9823526"/>
            <a:ext cx="11758188" cy="1763778"/>
          </a:xfrm>
          <a:prstGeom prst="rect">
            <a:avLst/>
          </a:prstGeom>
          <a:noFill/>
        </p:spPr>
        <p:txBody>
          <a:bodyPr wrap="square" lIns="50400" tIns="50400" rIns="50400" bIns="50400" rtlCol="0">
            <a:spAutoFit/>
          </a:bodyPr>
          <a:lstStyle/>
          <a:p>
            <a:pPr algn="l"/>
            <a:r>
              <a:rPr lang="ru-RU" b="1" dirty="0"/>
              <a:t>ВАЖНО!!!</a:t>
            </a:r>
          </a:p>
          <a:p>
            <a:pPr marL="571500" indent="-571500" algn="l">
              <a:buFont typeface="Arial" panose="020B0604020202020204" pitchFamily="34" charset="0"/>
              <a:buChar char="•"/>
            </a:pPr>
            <a:r>
              <a:rPr lang="ru-RU" dirty="0"/>
              <a:t>Параметры должны быть взаимосогласованными между собой!</a:t>
            </a:r>
          </a:p>
        </p:txBody>
      </p:sp>
      <p:pic>
        <p:nvPicPr>
          <p:cNvPr id="13" name="Рисунок 12">
            <a:extLst>
              <a:ext uri="{FF2B5EF4-FFF2-40B4-BE49-F238E27FC236}">
                <a16:creationId xmlns:a16="http://schemas.microsoft.com/office/drawing/2014/main" id="{0ED6ADEE-4274-4D3A-AFF0-C8DD00D6CC33}"/>
              </a:ext>
            </a:extLst>
          </p:cNvPr>
          <p:cNvPicPr>
            <a:picLocks noChangeAspect="1"/>
          </p:cNvPicPr>
          <p:nvPr/>
        </p:nvPicPr>
        <p:blipFill rotWithShape="1">
          <a:blip r:embed="rId5"/>
          <a:srcRect l="27289"/>
          <a:stretch/>
        </p:blipFill>
        <p:spPr>
          <a:xfrm>
            <a:off x="16770514" y="2702067"/>
            <a:ext cx="7586963" cy="5643402"/>
          </a:xfrm>
          <a:prstGeom prst="rect">
            <a:avLst/>
          </a:prstGeom>
        </p:spPr>
      </p:pic>
      <p:sp>
        <p:nvSpPr>
          <p:cNvPr id="3" name="TextBox 2">
            <a:extLst>
              <a:ext uri="{FF2B5EF4-FFF2-40B4-BE49-F238E27FC236}">
                <a16:creationId xmlns:a16="http://schemas.microsoft.com/office/drawing/2014/main" id="{288986E7-0090-4D50-BBD5-EE7B7A928A16}"/>
              </a:ext>
            </a:extLst>
          </p:cNvPr>
          <p:cNvSpPr txBox="1"/>
          <p:nvPr/>
        </p:nvSpPr>
        <p:spPr>
          <a:xfrm rot="19371464">
            <a:off x="16814578" y="5377474"/>
            <a:ext cx="6479945" cy="655782"/>
          </a:xfrm>
          <a:prstGeom prst="rect">
            <a:avLst/>
          </a:prstGeom>
          <a:noFill/>
          <a:ln w="73025" cmpd="dbl">
            <a:solidFill>
              <a:srgbClr val="7030A0"/>
            </a:solidFill>
          </a:ln>
        </p:spPr>
        <p:style>
          <a:lnRef idx="2">
            <a:schemeClr val="accent1"/>
          </a:lnRef>
          <a:fillRef idx="1">
            <a:schemeClr val="lt1"/>
          </a:fillRef>
          <a:effectRef idx="0">
            <a:schemeClr val="accent1"/>
          </a:effectRef>
          <a:fontRef idx="minor">
            <a:schemeClr val="dk1"/>
          </a:fontRef>
        </p:style>
        <p:txBody>
          <a:bodyPr wrap="square" lIns="50400" tIns="50400" rIns="50400" bIns="50400" rtlCol="0">
            <a:spAutoFit/>
          </a:bodyPr>
          <a:lstStyle/>
          <a:p>
            <a:pPr algn="ctr"/>
            <a:r>
              <a:rPr lang="ru-RU" b="1" dirty="0">
                <a:solidFill>
                  <a:srgbClr val="002060"/>
                </a:solidFill>
              </a:rPr>
              <a:t>16 переменных</a:t>
            </a:r>
          </a:p>
        </p:txBody>
      </p:sp>
    </p:spTree>
    <p:extLst>
      <p:ext uri="{BB962C8B-B14F-4D97-AF65-F5344CB8AC3E}">
        <p14:creationId xmlns:p14="http://schemas.microsoft.com/office/powerpoint/2010/main" val="4135708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12</a:t>
            </a:fld>
            <a:endParaRPr lang="ru-RU" dirty="0"/>
          </a:p>
        </p:txBody>
      </p:sp>
      <p:sp>
        <p:nvSpPr>
          <p:cNvPr id="3" name="TextBox 2"/>
          <p:cNvSpPr txBox="1"/>
          <p:nvPr/>
        </p:nvSpPr>
        <p:spPr>
          <a:xfrm>
            <a:off x="1994183" y="2890837"/>
            <a:ext cx="9711086" cy="8596418"/>
          </a:xfrm>
          <a:prstGeom prst="rect">
            <a:avLst/>
          </a:prstGeom>
          <a:noFill/>
        </p:spPr>
        <p:txBody>
          <a:bodyPr wrap="square" lIns="50400" tIns="50400" rIns="50400" bIns="50400" rtlCol="0">
            <a:spAutoFit/>
          </a:bodyPr>
          <a:lstStyle/>
          <a:p>
            <a:pPr algn="l"/>
            <a:r>
              <a:rPr lang="ru-RU" sz="4800" b="1" dirty="0"/>
              <a:t>Планирование эксперимента</a:t>
            </a:r>
          </a:p>
          <a:p>
            <a:pPr marL="685800" indent="-685800" algn="l">
              <a:lnSpc>
                <a:spcPct val="150000"/>
              </a:lnSpc>
              <a:buFont typeface="Wingdings" panose="05000000000000000000" pitchFamily="2" charset="2"/>
              <a:buChar char="q"/>
            </a:pPr>
            <a:r>
              <a:rPr lang="ru-RU" sz="4800" dirty="0"/>
              <a:t>Пользовательский</a:t>
            </a:r>
          </a:p>
          <a:p>
            <a:pPr marL="685800" indent="-685800" algn="l">
              <a:lnSpc>
                <a:spcPct val="150000"/>
              </a:lnSpc>
              <a:buFont typeface="Wingdings" panose="05000000000000000000" pitchFamily="2" charset="2"/>
              <a:buChar char="q"/>
            </a:pPr>
            <a:r>
              <a:rPr lang="ru-RU" sz="4800" dirty="0"/>
              <a:t>Перебор по сетке</a:t>
            </a:r>
          </a:p>
          <a:p>
            <a:pPr marL="685800" indent="-685800" algn="l">
              <a:lnSpc>
                <a:spcPct val="150000"/>
              </a:lnSpc>
              <a:buFont typeface="Wingdings" panose="05000000000000000000" pitchFamily="2" charset="2"/>
              <a:buChar char="q"/>
            </a:pPr>
            <a:r>
              <a:rPr lang="ru-RU" sz="4800" dirty="0"/>
              <a:t>Латинский гиперкуб</a:t>
            </a:r>
          </a:p>
          <a:p>
            <a:pPr marL="685800" indent="-685800" algn="l">
              <a:lnSpc>
                <a:spcPct val="150000"/>
              </a:lnSpc>
              <a:buFont typeface="Wingdings" panose="05000000000000000000" pitchFamily="2" charset="2"/>
              <a:buChar char="q"/>
            </a:pPr>
            <a:r>
              <a:rPr lang="ru-RU" sz="4800" dirty="0"/>
              <a:t>Монте-Карло</a:t>
            </a:r>
          </a:p>
          <a:p>
            <a:pPr marL="685800" indent="-685800" algn="l">
              <a:lnSpc>
                <a:spcPct val="150000"/>
              </a:lnSpc>
              <a:buFont typeface="Wingdings" panose="05000000000000000000" pitchFamily="2" charset="2"/>
              <a:buChar char="q"/>
            </a:pPr>
            <a:r>
              <a:rPr lang="ru-RU" sz="4800" dirty="0"/>
              <a:t>Торнадо</a:t>
            </a:r>
          </a:p>
          <a:p>
            <a:pPr marL="685800" indent="-685800" algn="l">
              <a:lnSpc>
                <a:spcPct val="150000"/>
              </a:lnSpc>
              <a:buFont typeface="Wingdings" panose="05000000000000000000" pitchFamily="2" charset="2"/>
              <a:buChar char="q"/>
            </a:pPr>
            <a:r>
              <a:rPr lang="ru-RU" sz="4800" dirty="0" err="1"/>
              <a:t>Плакетт</a:t>
            </a:r>
            <a:r>
              <a:rPr lang="ru-RU" sz="4800" dirty="0"/>
              <a:t>-Берман</a:t>
            </a:r>
          </a:p>
          <a:p>
            <a:pPr marL="685800" indent="-685800" algn="l">
              <a:lnSpc>
                <a:spcPct val="150000"/>
              </a:lnSpc>
              <a:buFont typeface="Wingdings" panose="05000000000000000000" pitchFamily="2" charset="2"/>
              <a:buChar char="q"/>
            </a:pPr>
            <a:r>
              <a:rPr lang="ru-RU" sz="4800" dirty="0"/>
              <a:t>Бокс-</a:t>
            </a:r>
            <a:r>
              <a:rPr lang="ru-RU" sz="4800" dirty="0" err="1"/>
              <a:t>Бенкен</a:t>
            </a:r>
            <a:endParaRPr lang="ru-RU" sz="4800" dirty="0"/>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9841" y="2890837"/>
            <a:ext cx="9278937" cy="9278937"/>
          </a:xfrm>
          <a:prstGeom prst="rect">
            <a:avLst/>
          </a:prstGeom>
          <a:ln>
            <a:noFill/>
          </a:ln>
          <a:effectLst>
            <a:softEdge rad="112500"/>
          </a:effectLst>
        </p:spPr>
      </p:pic>
    </p:spTree>
    <p:extLst>
      <p:ext uri="{BB962C8B-B14F-4D97-AF65-F5344CB8AC3E}">
        <p14:creationId xmlns:p14="http://schemas.microsoft.com/office/powerpoint/2010/main" val="1931583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13</a:t>
            </a:fld>
            <a:endParaRPr lang="ru-RU" dirty="0"/>
          </a:p>
        </p:txBody>
      </p:sp>
      <p:graphicFrame>
        <p:nvGraphicFramePr>
          <p:cNvPr id="7" name="Таблица 7">
            <a:extLst>
              <a:ext uri="{FF2B5EF4-FFF2-40B4-BE49-F238E27FC236}">
                <a16:creationId xmlns:a16="http://schemas.microsoft.com/office/drawing/2014/main" id="{11AFEB5C-BA7D-4BCA-B075-2A6FFA889293}"/>
              </a:ext>
            </a:extLst>
          </p:cNvPr>
          <p:cNvGraphicFramePr>
            <a:graphicFrameLocks noGrp="1"/>
          </p:cNvGraphicFramePr>
          <p:nvPr/>
        </p:nvGraphicFramePr>
        <p:xfrm>
          <a:off x="9515558" y="5160958"/>
          <a:ext cx="14021205" cy="7735260"/>
        </p:xfrm>
        <a:graphic>
          <a:graphicData uri="http://schemas.openxmlformats.org/drawingml/2006/table">
            <a:tbl>
              <a:tblPr firstRow="1" bandRow="1">
                <a:tableStyleId>{793D81CF-94F2-401A-BA57-92F5A7B2D0C5}</a:tableStyleId>
              </a:tblPr>
              <a:tblGrid>
                <a:gridCol w="3034154">
                  <a:extLst>
                    <a:ext uri="{9D8B030D-6E8A-4147-A177-3AD203B41FA5}">
                      <a16:colId xmlns:a16="http://schemas.microsoft.com/office/drawing/2014/main" val="3247539441"/>
                    </a:ext>
                  </a:extLst>
                </a:gridCol>
                <a:gridCol w="8407878">
                  <a:extLst>
                    <a:ext uri="{9D8B030D-6E8A-4147-A177-3AD203B41FA5}">
                      <a16:colId xmlns:a16="http://schemas.microsoft.com/office/drawing/2014/main" val="82216052"/>
                    </a:ext>
                  </a:extLst>
                </a:gridCol>
                <a:gridCol w="2579173">
                  <a:extLst>
                    <a:ext uri="{9D8B030D-6E8A-4147-A177-3AD203B41FA5}">
                      <a16:colId xmlns:a16="http://schemas.microsoft.com/office/drawing/2014/main" val="1661541746"/>
                    </a:ext>
                  </a:extLst>
                </a:gridCol>
              </a:tblGrid>
              <a:tr h="759719">
                <a:tc>
                  <a:txBody>
                    <a:bodyPr/>
                    <a:lstStyle/>
                    <a:p>
                      <a:pPr algn="ctr"/>
                      <a:r>
                        <a:rPr lang="ru-RU" sz="2000" dirty="0"/>
                        <a:t>Метод</a:t>
                      </a:r>
                    </a:p>
                  </a:txBody>
                  <a:tcPr anchor="ctr"/>
                </a:tc>
                <a:tc>
                  <a:txBody>
                    <a:bodyPr/>
                    <a:lstStyle/>
                    <a:p>
                      <a:pPr algn="ctr"/>
                      <a:r>
                        <a:rPr lang="ru-RU" sz="2000" dirty="0"/>
                        <a:t>Краткое пояснение</a:t>
                      </a:r>
                    </a:p>
                  </a:txBody>
                  <a:tcPr anchor="ctr"/>
                </a:tc>
                <a:tc>
                  <a:txBody>
                    <a:bodyPr/>
                    <a:lstStyle/>
                    <a:p>
                      <a:pPr algn="ctr"/>
                      <a:r>
                        <a:rPr lang="ru-RU" sz="2000" dirty="0"/>
                        <a:t>Минимальное количество расчетов</a:t>
                      </a:r>
                    </a:p>
                  </a:txBody>
                  <a:tcPr anchor="ctr"/>
                </a:tc>
                <a:extLst>
                  <a:ext uri="{0D108BD9-81ED-4DB2-BD59-A6C34878D82A}">
                    <a16:rowId xmlns:a16="http://schemas.microsoft.com/office/drawing/2014/main" val="3735408547"/>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800" dirty="0" err="1"/>
                        <a:t>Плакетт</a:t>
                      </a:r>
                      <a:r>
                        <a:rPr lang="ru-RU" sz="2800" dirty="0"/>
                        <a:t>-Берман</a:t>
                      </a:r>
                      <a:endParaRPr lang="ru-RU" sz="2800" b="1" dirty="0"/>
                    </a:p>
                  </a:txBody>
                  <a:tcPr anchor="ctr"/>
                </a:tc>
                <a:tc>
                  <a:txBody>
                    <a:bodyPr/>
                    <a:lstStyle/>
                    <a:p>
                      <a:r>
                        <a:rPr lang="ru-RU" sz="2400" dirty="0"/>
                        <a:t>Многофакторный расчет по минимальным</a:t>
                      </a:r>
                      <a:r>
                        <a:rPr lang="ru-RU" sz="2400" baseline="0" dirty="0"/>
                        <a:t> и максимальным значениям</a:t>
                      </a:r>
                      <a:r>
                        <a:rPr lang="ru-RU" sz="2400" dirty="0"/>
                        <a:t>, позволяющий оценить весь диапазон возможных решений за небольшое количество расчетов</a:t>
                      </a:r>
                      <a:r>
                        <a:rPr lang="en-US" sz="2400" dirty="0"/>
                        <a:t>.</a:t>
                      </a:r>
                      <a:endParaRPr lang="ru-RU" sz="2400" dirty="0"/>
                    </a:p>
                  </a:txBody>
                  <a:tcPr anchor="ctr"/>
                </a:tc>
                <a:tc>
                  <a:txBody>
                    <a:bodyPr/>
                    <a:lstStyle/>
                    <a:p>
                      <a:pPr algn="ctr"/>
                      <a:r>
                        <a:rPr lang="ru-RU" sz="2800" dirty="0"/>
                        <a:t>21</a:t>
                      </a:r>
                    </a:p>
                  </a:txBody>
                  <a:tcPr anchor="ctr"/>
                </a:tc>
                <a:extLst>
                  <a:ext uri="{0D108BD9-81ED-4DB2-BD59-A6C34878D82A}">
                    <a16:rowId xmlns:a16="http://schemas.microsoft.com/office/drawing/2014/main" val="4018893677"/>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800" dirty="0"/>
                        <a:t>Латинский гиперкуб</a:t>
                      </a:r>
                      <a:endParaRPr lang="ru-RU" sz="2800" b="1" dirty="0"/>
                    </a:p>
                  </a:txBody>
                  <a:tcPr anchor="ctr"/>
                </a:tc>
                <a:tc>
                  <a:txBody>
                    <a:bodyPr/>
                    <a:lstStyle/>
                    <a:p>
                      <a:r>
                        <a:rPr lang="ru-RU" sz="2400" dirty="0"/>
                        <a:t>Центральный композиционный план, зачастую решения группируются в центральной части.</a:t>
                      </a:r>
                    </a:p>
                  </a:txBody>
                  <a:tcPr anchor="ctr"/>
                </a:tc>
                <a:tc>
                  <a:txBody>
                    <a:bodyPr/>
                    <a:lstStyle/>
                    <a:p>
                      <a:pPr algn="ctr"/>
                      <a:r>
                        <a:rPr lang="ru-RU" sz="2800" dirty="0"/>
                        <a:t>-</a:t>
                      </a:r>
                    </a:p>
                  </a:txBody>
                  <a:tcPr anchor="ctr"/>
                </a:tc>
                <a:extLst>
                  <a:ext uri="{0D108BD9-81ED-4DB2-BD59-A6C34878D82A}">
                    <a16:rowId xmlns:a16="http://schemas.microsoft.com/office/drawing/2014/main" val="2356241638"/>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800" dirty="0"/>
                        <a:t>Монте-Карло</a:t>
                      </a:r>
                      <a:endParaRPr lang="ru-RU" sz="2800" b="1" dirty="0"/>
                    </a:p>
                  </a:txBody>
                  <a:tcPr anchor="ctr"/>
                </a:tc>
                <a:tc>
                  <a:txBody>
                    <a:bodyPr/>
                    <a:lstStyle/>
                    <a:p>
                      <a:r>
                        <a:rPr lang="ru-RU" sz="2400" dirty="0"/>
                        <a:t>Случайная генерация, иногда тоже пригождается</a:t>
                      </a:r>
                    </a:p>
                  </a:txBody>
                  <a:tcPr anchor="ctr"/>
                </a:tc>
                <a:tc>
                  <a:txBody>
                    <a:bodyPr/>
                    <a:lstStyle/>
                    <a:p>
                      <a:pPr algn="ctr"/>
                      <a:r>
                        <a:rPr lang="ru-RU" sz="2800" dirty="0"/>
                        <a:t>-</a:t>
                      </a:r>
                    </a:p>
                  </a:txBody>
                  <a:tcPr anchor="ctr"/>
                </a:tc>
                <a:extLst>
                  <a:ext uri="{0D108BD9-81ED-4DB2-BD59-A6C34878D82A}">
                    <a16:rowId xmlns:a16="http://schemas.microsoft.com/office/drawing/2014/main" val="3525607981"/>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800" dirty="0"/>
                        <a:t>Бокс-</a:t>
                      </a:r>
                      <a:r>
                        <a:rPr lang="ru-RU" sz="2800" dirty="0" err="1"/>
                        <a:t>Бенкен</a:t>
                      </a:r>
                      <a:endParaRPr lang="ru-RU" sz="28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2400" dirty="0"/>
                        <a:t>Похож на </a:t>
                      </a:r>
                      <a:r>
                        <a:rPr lang="ru-RU" sz="2400" dirty="0" err="1"/>
                        <a:t>Плакетт</a:t>
                      </a:r>
                      <a:r>
                        <a:rPr lang="ru-RU" sz="2400" dirty="0"/>
                        <a:t>-Берман, но включает еще базовое значение переменных, чтобы оценить линейность. Требует больше расчетов</a:t>
                      </a:r>
                      <a:endParaRPr lang="ru-RU" sz="24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800" dirty="0"/>
                        <a:t>385</a:t>
                      </a:r>
                      <a:endParaRPr lang="ru-RU" sz="2800" b="0" dirty="0"/>
                    </a:p>
                  </a:txBody>
                  <a:tcPr anchor="ctr"/>
                </a:tc>
                <a:extLst>
                  <a:ext uri="{0D108BD9-81ED-4DB2-BD59-A6C34878D82A}">
                    <a16:rowId xmlns:a16="http://schemas.microsoft.com/office/drawing/2014/main" val="4109585693"/>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800" dirty="0"/>
                        <a:t>Торнадо</a:t>
                      </a:r>
                      <a:endParaRPr lang="ru-RU" sz="2800" b="1" dirty="0"/>
                    </a:p>
                  </a:txBody>
                  <a:tcPr anchor="ctr"/>
                </a:tc>
                <a:tc>
                  <a:txBody>
                    <a:bodyPr/>
                    <a:lstStyle/>
                    <a:p>
                      <a:r>
                        <a:rPr lang="ru-RU" sz="2400" dirty="0"/>
                        <a:t>Однофакторный расчет, хорошо понимается интуитивно, но может быть не корректным ввиду взаимосвязи переменных между собой</a:t>
                      </a:r>
                    </a:p>
                  </a:txBody>
                  <a:tcPr anchor="ctr"/>
                </a:tc>
                <a:tc>
                  <a:txBody>
                    <a:bodyPr/>
                    <a:lstStyle/>
                    <a:p>
                      <a:pPr algn="ctr"/>
                      <a:r>
                        <a:rPr lang="ru-RU" sz="2800" dirty="0"/>
                        <a:t>31</a:t>
                      </a:r>
                    </a:p>
                  </a:txBody>
                  <a:tcPr anchor="ctr"/>
                </a:tc>
                <a:extLst>
                  <a:ext uri="{0D108BD9-81ED-4DB2-BD59-A6C34878D82A}">
                    <a16:rowId xmlns:a16="http://schemas.microsoft.com/office/drawing/2014/main" val="591030924"/>
                  </a:ext>
                </a:extLst>
              </a:tr>
            </a:tbl>
          </a:graphicData>
        </a:graphic>
      </p:graphicFrame>
      <p:graphicFrame>
        <p:nvGraphicFramePr>
          <p:cNvPr id="8" name="Таблица 7">
            <a:extLst>
              <a:ext uri="{FF2B5EF4-FFF2-40B4-BE49-F238E27FC236}">
                <a16:creationId xmlns:a16="http://schemas.microsoft.com/office/drawing/2014/main" id="{5D3FB95B-DEBD-4526-96C5-1E213EA550BB}"/>
              </a:ext>
            </a:extLst>
          </p:cNvPr>
          <p:cNvGraphicFramePr>
            <a:graphicFrameLocks noGrp="1"/>
          </p:cNvGraphicFramePr>
          <p:nvPr/>
        </p:nvGraphicFramePr>
        <p:xfrm>
          <a:off x="9515558" y="3781970"/>
          <a:ext cx="13822864" cy="960823"/>
        </p:xfrm>
        <a:graphic>
          <a:graphicData uri="http://schemas.openxmlformats.org/drawingml/2006/table">
            <a:tbl>
              <a:tblPr>
                <a:tableStyleId>{793D81CF-94F2-401A-BA57-92F5A7B2D0C5}</a:tableStyleId>
              </a:tblPr>
              <a:tblGrid>
                <a:gridCol w="8746958">
                  <a:extLst>
                    <a:ext uri="{9D8B030D-6E8A-4147-A177-3AD203B41FA5}">
                      <a16:colId xmlns:a16="http://schemas.microsoft.com/office/drawing/2014/main" val="3249929150"/>
                    </a:ext>
                  </a:extLst>
                </a:gridCol>
                <a:gridCol w="5075906">
                  <a:extLst>
                    <a:ext uri="{9D8B030D-6E8A-4147-A177-3AD203B41FA5}">
                      <a16:colId xmlns:a16="http://schemas.microsoft.com/office/drawing/2014/main" val="2826802944"/>
                    </a:ext>
                  </a:extLst>
                </a:gridCol>
              </a:tblGrid>
              <a:tr h="960823">
                <a:tc>
                  <a:txBody>
                    <a:bodyPr/>
                    <a:lstStyle/>
                    <a:p>
                      <a:pPr algn="l" fontAlgn="b"/>
                      <a:r>
                        <a:rPr lang="ru-RU" sz="3200" b="0" i="0" u="none" strike="noStrike" dirty="0">
                          <a:solidFill>
                            <a:srgbClr val="000000"/>
                          </a:solidFill>
                          <a:effectLst/>
                          <a:latin typeface="Calibri" panose="020F0502020204030204" pitchFamily="34" charset="0"/>
                        </a:rPr>
                        <a:t>Полный факторный эксперимент</a:t>
                      </a:r>
                    </a:p>
                  </a:txBody>
                  <a:tcPr marL="9525" marR="9525" marT="9525" marB="0" anchor="ctr"/>
                </a:tc>
                <a:tc>
                  <a:txBody>
                    <a:bodyPr/>
                    <a:lstStyle/>
                    <a:p>
                      <a:pPr algn="l" fontAlgn="b"/>
                      <a:r>
                        <a:rPr lang="ru-RU" sz="3200" u="none" strike="noStrike" dirty="0">
                          <a:effectLst/>
                        </a:rPr>
                        <a:t>65 536 расчетов</a:t>
                      </a:r>
                      <a:endParaRPr lang="ru-RU" sz="3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64166892"/>
                  </a:ext>
                </a:extLst>
              </a:tr>
            </a:tbl>
          </a:graphicData>
        </a:graphic>
      </p:graphicFrame>
      <p:pic>
        <p:nvPicPr>
          <p:cNvPr id="6" name="Рисунок 5"/>
          <p:cNvPicPr>
            <a:picLocks noChangeAspect="1"/>
          </p:cNvPicPr>
          <p:nvPr/>
        </p:nvPicPr>
        <p:blipFill>
          <a:blip r:embed="rId3"/>
          <a:stretch>
            <a:fillRect/>
          </a:stretch>
        </p:blipFill>
        <p:spPr>
          <a:xfrm>
            <a:off x="158857" y="4415765"/>
            <a:ext cx="8816701" cy="7243010"/>
          </a:xfrm>
          <a:prstGeom prst="rect">
            <a:avLst/>
          </a:prstGeom>
        </p:spPr>
      </p:pic>
      <p:sp>
        <p:nvSpPr>
          <p:cNvPr id="3" name="TextBox 2"/>
          <p:cNvSpPr txBox="1"/>
          <p:nvPr/>
        </p:nvSpPr>
        <p:spPr>
          <a:xfrm>
            <a:off x="9417691" y="2852385"/>
            <a:ext cx="4876800" cy="655782"/>
          </a:xfrm>
          <a:prstGeom prst="rect">
            <a:avLst/>
          </a:prstGeom>
          <a:noFill/>
        </p:spPr>
        <p:txBody>
          <a:bodyPr wrap="square" lIns="50400" tIns="50400" rIns="50400" bIns="50400" rtlCol="0">
            <a:spAutoFit/>
          </a:bodyPr>
          <a:lstStyle/>
          <a:p>
            <a:pPr algn="l"/>
            <a:r>
              <a:rPr lang="en-US" b="1" dirty="0"/>
              <a:t>16 </a:t>
            </a:r>
            <a:r>
              <a:rPr lang="ru-RU" b="1" dirty="0"/>
              <a:t>переменных</a:t>
            </a:r>
          </a:p>
        </p:txBody>
      </p:sp>
    </p:spTree>
    <p:extLst>
      <p:ext uri="{BB962C8B-B14F-4D97-AF65-F5344CB8AC3E}">
        <p14:creationId xmlns:p14="http://schemas.microsoft.com/office/powerpoint/2010/main" val="4200955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Разведочные расчеты. Результаты работы алгоритмов планирования экспериментов</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14</a:t>
            </a:fld>
            <a:endParaRPr lang="ru-RU" dirty="0"/>
          </a:p>
        </p:txBody>
      </p:sp>
      <p:sp>
        <p:nvSpPr>
          <p:cNvPr id="7" name="Овал 6"/>
          <p:cNvSpPr/>
          <p:nvPr/>
        </p:nvSpPr>
        <p:spPr>
          <a:xfrm>
            <a:off x="14124611" y="5436973"/>
            <a:ext cx="5066271" cy="46955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9"/>
          <p:cNvSpPr/>
          <p:nvPr/>
        </p:nvSpPr>
        <p:spPr>
          <a:xfrm>
            <a:off x="14124611" y="4176584"/>
            <a:ext cx="6845644" cy="70680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p:cNvSpPr/>
          <p:nvPr/>
        </p:nvSpPr>
        <p:spPr>
          <a:xfrm>
            <a:off x="14124611" y="2729047"/>
            <a:ext cx="8872152" cy="96151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a:extLst>
              <a:ext uri="{FF2B5EF4-FFF2-40B4-BE49-F238E27FC236}">
                <a16:creationId xmlns:a16="http://schemas.microsoft.com/office/drawing/2014/main" id="{B5BE7B94-7369-4394-AC5B-36AC5ECDC609}"/>
              </a:ext>
            </a:extLst>
          </p:cNvPr>
          <p:cNvPicPr>
            <a:picLocks noChangeAspect="1"/>
          </p:cNvPicPr>
          <p:nvPr/>
        </p:nvPicPr>
        <p:blipFill>
          <a:blip r:embed="rId3"/>
          <a:stretch>
            <a:fillRect/>
          </a:stretch>
        </p:blipFill>
        <p:spPr>
          <a:xfrm>
            <a:off x="2159062" y="2729047"/>
            <a:ext cx="15635288" cy="9893740"/>
          </a:xfrm>
          <a:prstGeom prst="rect">
            <a:avLst/>
          </a:prstGeom>
        </p:spPr>
      </p:pic>
      <p:sp>
        <p:nvSpPr>
          <p:cNvPr id="8" name="TextBox 7"/>
          <p:cNvSpPr txBox="1"/>
          <p:nvPr/>
        </p:nvSpPr>
        <p:spPr>
          <a:xfrm rot="5400000">
            <a:off x="17306476" y="7382725"/>
            <a:ext cx="2125362" cy="655782"/>
          </a:xfrm>
          <a:prstGeom prst="rect">
            <a:avLst/>
          </a:prstGeom>
          <a:noFill/>
        </p:spPr>
        <p:txBody>
          <a:bodyPr wrap="square" lIns="50400" tIns="50400" rIns="50400" bIns="50400" rtlCol="0">
            <a:spAutoFit/>
          </a:bodyPr>
          <a:lstStyle/>
          <a:p>
            <a:pPr algn="l"/>
            <a:r>
              <a:rPr lang="ru-RU" b="1" dirty="0"/>
              <a:t>торнадо</a:t>
            </a:r>
          </a:p>
        </p:txBody>
      </p:sp>
      <p:sp>
        <p:nvSpPr>
          <p:cNvPr id="12" name="TextBox 11"/>
          <p:cNvSpPr txBox="1"/>
          <p:nvPr/>
        </p:nvSpPr>
        <p:spPr>
          <a:xfrm rot="5400000">
            <a:off x="18455218" y="7741071"/>
            <a:ext cx="2842054" cy="655782"/>
          </a:xfrm>
          <a:prstGeom prst="rect">
            <a:avLst/>
          </a:prstGeom>
          <a:noFill/>
        </p:spPr>
        <p:txBody>
          <a:bodyPr wrap="square" lIns="50400" tIns="50400" rIns="50400" bIns="50400" rtlCol="0">
            <a:spAutoFit/>
          </a:bodyPr>
          <a:lstStyle/>
          <a:p>
            <a:pPr algn="l"/>
            <a:r>
              <a:rPr lang="ru-RU" b="1" dirty="0"/>
              <a:t>Гиперкуб</a:t>
            </a:r>
          </a:p>
        </p:txBody>
      </p:sp>
      <p:sp>
        <p:nvSpPr>
          <p:cNvPr id="13" name="TextBox 12"/>
          <p:cNvSpPr txBox="1"/>
          <p:nvPr/>
        </p:nvSpPr>
        <p:spPr>
          <a:xfrm rot="5400000">
            <a:off x="19703687" y="7716359"/>
            <a:ext cx="4176583" cy="655782"/>
          </a:xfrm>
          <a:prstGeom prst="rect">
            <a:avLst/>
          </a:prstGeom>
          <a:noFill/>
        </p:spPr>
        <p:txBody>
          <a:bodyPr wrap="square" lIns="50400" tIns="50400" rIns="50400" bIns="50400" rtlCol="0">
            <a:spAutoFit/>
          </a:bodyPr>
          <a:lstStyle/>
          <a:p>
            <a:pPr algn="l"/>
            <a:r>
              <a:rPr lang="ru-RU" b="1" dirty="0" err="1"/>
              <a:t>Плакетт</a:t>
            </a:r>
            <a:r>
              <a:rPr lang="ru-RU" b="1" dirty="0"/>
              <a:t>-Берман</a:t>
            </a:r>
          </a:p>
        </p:txBody>
      </p:sp>
    </p:spTree>
    <p:extLst>
      <p:ext uri="{BB962C8B-B14F-4D97-AF65-F5344CB8AC3E}">
        <p14:creationId xmlns:p14="http://schemas.microsoft.com/office/powerpoint/2010/main" val="878821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Прямоугольник 12"/>
          <p:cNvSpPr/>
          <p:nvPr/>
        </p:nvSpPr>
        <p:spPr>
          <a:xfrm>
            <a:off x="195535" y="2430797"/>
            <a:ext cx="15795376" cy="10191596"/>
          </a:xfrm>
          <a:prstGeom prst="rect">
            <a:avLst/>
          </a:prstGeom>
          <a:solidFill>
            <a:schemeClr val="lt1">
              <a:alpha val="52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12" name="Прямоугольник 11"/>
          <p:cNvSpPr/>
          <p:nvPr/>
        </p:nvSpPr>
        <p:spPr>
          <a:xfrm>
            <a:off x="16508354" y="2507198"/>
            <a:ext cx="6208294" cy="10191596"/>
          </a:xfrm>
          <a:prstGeom prst="rect">
            <a:avLst/>
          </a:prstGeom>
          <a:solidFill>
            <a:schemeClr val="accent4">
              <a:lumMod val="20000"/>
              <a:lumOff val="8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3097172" cy="1985377"/>
          </a:xfrm>
        </p:spPr>
        <p:txBody>
          <a:bodyPr/>
          <a:lstStyle/>
          <a:p>
            <a:r>
              <a:rPr lang="ru-RU" dirty="0"/>
              <a:t>Оценка влияния переменных на результаты расчетов</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15</a:t>
            </a:fld>
            <a:endParaRPr lang="ru-RU" dirty="0"/>
          </a:p>
        </p:txBody>
      </p:sp>
      <p:pic>
        <p:nvPicPr>
          <p:cNvPr id="3" name="Рисунок 2"/>
          <p:cNvPicPr>
            <a:picLocks noChangeAspect="1"/>
          </p:cNvPicPr>
          <p:nvPr/>
        </p:nvPicPr>
        <p:blipFill rotWithShape="1">
          <a:blip r:embed="rId3"/>
          <a:srcRect l="-1" t="4740" r="68397"/>
          <a:stretch/>
        </p:blipFill>
        <p:spPr>
          <a:xfrm>
            <a:off x="614142" y="4052784"/>
            <a:ext cx="4746729" cy="8183059"/>
          </a:xfrm>
          <a:prstGeom prst="rect">
            <a:avLst/>
          </a:prstGeom>
        </p:spPr>
      </p:pic>
      <p:pic>
        <p:nvPicPr>
          <p:cNvPr id="4" name="Рисунок 3"/>
          <p:cNvPicPr>
            <a:picLocks noChangeAspect="1"/>
          </p:cNvPicPr>
          <p:nvPr/>
        </p:nvPicPr>
        <p:blipFill rotWithShape="1">
          <a:blip r:embed="rId4"/>
          <a:srcRect t="4448" r="68691"/>
          <a:stretch/>
        </p:blipFill>
        <p:spPr>
          <a:xfrm>
            <a:off x="6230541" y="4052784"/>
            <a:ext cx="4642287" cy="8110366"/>
          </a:xfrm>
          <a:prstGeom prst="rect">
            <a:avLst/>
          </a:prstGeom>
        </p:spPr>
      </p:pic>
      <p:pic>
        <p:nvPicPr>
          <p:cNvPr id="6" name="Рисунок 5"/>
          <p:cNvPicPr>
            <a:picLocks noChangeAspect="1"/>
          </p:cNvPicPr>
          <p:nvPr/>
        </p:nvPicPr>
        <p:blipFill rotWithShape="1">
          <a:blip r:embed="rId5"/>
          <a:srcRect t="4448" r="70169"/>
          <a:stretch/>
        </p:blipFill>
        <p:spPr>
          <a:xfrm>
            <a:off x="11602782" y="4052784"/>
            <a:ext cx="4388129" cy="8110366"/>
          </a:xfrm>
          <a:prstGeom prst="rect">
            <a:avLst/>
          </a:prstGeom>
        </p:spPr>
      </p:pic>
      <p:sp>
        <p:nvSpPr>
          <p:cNvPr id="8" name="Прямоугольник 7"/>
          <p:cNvSpPr/>
          <p:nvPr/>
        </p:nvSpPr>
        <p:spPr>
          <a:xfrm>
            <a:off x="1240437" y="3162138"/>
            <a:ext cx="3898183" cy="646331"/>
          </a:xfrm>
          <a:prstGeom prst="rect">
            <a:avLst/>
          </a:prstGeom>
        </p:spPr>
        <p:txBody>
          <a:bodyPr wrap="none">
            <a:spAutoFit/>
          </a:bodyPr>
          <a:lstStyle/>
          <a:p>
            <a:pPr lvl="0" algn="ctr" defTabSz="914400">
              <a:defRPr/>
            </a:pPr>
            <a:r>
              <a:rPr lang="ru-RU" b="1" dirty="0" err="1"/>
              <a:t>Плакетт</a:t>
            </a:r>
            <a:r>
              <a:rPr lang="ru-RU" b="1" dirty="0"/>
              <a:t>-Берман</a:t>
            </a:r>
          </a:p>
        </p:txBody>
      </p:sp>
      <p:sp>
        <p:nvSpPr>
          <p:cNvPr id="9" name="Прямоугольник 8"/>
          <p:cNvSpPr/>
          <p:nvPr/>
        </p:nvSpPr>
        <p:spPr>
          <a:xfrm>
            <a:off x="6230541" y="3162138"/>
            <a:ext cx="4823756" cy="646331"/>
          </a:xfrm>
          <a:prstGeom prst="rect">
            <a:avLst/>
          </a:prstGeom>
        </p:spPr>
        <p:txBody>
          <a:bodyPr wrap="none">
            <a:spAutoFit/>
          </a:bodyPr>
          <a:lstStyle/>
          <a:p>
            <a:pPr lvl="0" algn="ctr" defTabSz="914400">
              <a:defRPr/>
            </a:pPr>
            <a:r>
              <a:rPr lang="ru-RU" b="1" dirty="0"/>
              <a:t>Латинский гиперкуб</a:t>
            </a:r>
          </a:p>
        </p:txBody>
      </p:sp>
      <p:sp>
        <p:nvSpPr>
          <p:cNvPr id="10" name="Прямоугольник 9"/>
          <p:cNvSpPr/>
          <p:nvPr/>
        </p:nvSpPr>
        <p:spPr>
          <a:xfrm>
            <a:off x="12754445" y="3162138"/>
            <a:ext cx="2084801" cy="646331"/>
          </a:xfrm>
          <a:prstGeom prst="rect">
            <a:avLst/>
          </a:prstGeom>
        </p:spPr>
        <p:txBody>
          <a:bodyPr wrap="none">
            <a:spAutoFit/>
          </a:bodyPr>
          <a:lstStyle/>
          <a:p>
            <a:r>
              <a:rPr lang="ru-RU" b="1" dirty="0"/>
              <a:t>Торнадо</a:t>
            </a:r>
            <a:endParaRPr lang="ru-RU" dirty="0"/>
          </a:p>
        </p:txBody>
      </p:sp>
      <p:pic>
        <p:nvPicPr>
          <p:cNvPr id="7" name="Рисунок 6"/>
          <p:cNvPicPr>
            <a:picLocks noChangeAspect="1"/>
          </p:cNvPicPr>
          <p:nvPr/>
        </p:nvPicPr>
        <p:blipFill rotWithShape="1">
          <a:blip r:embed="rId6"/>
          <a:srcRect t="4157" r="19964"/>
          <a:stretch/>
        </p:blipFill>
        <p:spPr>
          <a:xfrm>
            <a:off x="17454660" y="4319250"/>
            <a:ext cx="4320442" cy="8135080"/>
          </a:xfrm>
          <a:prstGeom prst="rect">
            <a:avLst/>
          </a:prstGeom>
        </p:spPr>
      </p:pic>
      <p:sp>
        <p:nvSpPr>
          <p:cNvPr id="11" name="Прямоугольник 10"/>
          <p:cNvSpPr/>
          <p:nvPr/>
        </p:nvSpPr>
        <p:spPr>
          <a:xfrm>
            <a:off x="18645705" y="2990519"/>
            <a:ext cx="1938351" cy="1015663"/>
          </a:xfrm>
          <a:prstGeom prst="rect">
            <a:avLst/>
          </a:prstGeom>
        </p:spPr>
        <p:txBody>
          <a:bodyPr wrap="none">
            <a:spAutoFit/>
          </a:bodyPr>
          <a:lstStyle/>
          <a:p>
            <a:pPr lvl="0" algn="ctr" defTabSz="914400">
              <a:defRPr/>
            </a:pPr>
            <a:r>
              <a:rPr lang="ru-RU" sz="6000" b="1" dirty="0"/>
              <a:t>3 в 1</a:t>
            </a:r>
          </a:p>
        </p:txBody>
      </p:sp>
      <p:sp>
        <p:nvSpPr>
          <p:cNvPr id="14" name="TextBox 13"/>
          <p:cNvSpPr txBox="1"/>
          <p:nvPr/>
        </p:nvSpPr>
        <p:spPr>
          <a:xfrm>
            <a:off x="5087862" y="2048723"/>
            <a:ext cx="15005229" cy="680646"/>
          </a:xfrm>
          <a:prstGeom prst="rect">
            <a:avLst/>
          </a:prstGeom>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pPr algn="l"/>
            <a:r>
              <a:rPr lang="ru-RU" b="1" dirty="0"/>
              <a:t>Корреляция Пирсона. Параметр «Среднее пластовое давление»</a:t>
            </a:r>
          </a:p>
        </p:txBody>
      </p:sp>
      <p:cxnSp>
        <p:nvCxnSpPr>
          <p:cNvPr id="16" name="Прямая со стрелкой 15"/>
          <p:cNvCxnSpPr/>
          <p:nvPr/>
        </p:nvCxnSpPr>
        <p:spPr>
          <a:xfrm>
            <a:off x="2832557" y="5458691"/>
            <a:ext cx="3258268" cy="2826327"/>
          </a:xfrm>
          <a:prstGeom prst="straightConnector1">
            <a:avLst/>
          </a:prstGeom>
          <a:ln w="50800">
            <a:tailEnd type="triangle" w="lg" len="lg"/>
          </a:ln>
        </p:spPr>
        <p:style>
          <a:lnRef idx="1">
            <a:schemeClr val="dk1"/>
          </a:lnRef>
          <a:fillRef idx="0">
            <a:schemeClr val="dk1"/>
          </a:fillRef>
          <a:effectRef idx="0">
            <a:schemeClr val="dk1"/>
          </a:effectRef>
          <a:fontRef idx="minor">
            <a:schemeClr val="tx1"/>
          </a:fontRef>
        </p:style>
      </p:cxnSp>
      <p:cxnSp>
        <p:nvCxnSpPr>
          <p:cNvPr id="20" name="Прямая со стрелкой 19">
            <a:extLst>
              <a:ext uri="{FF2B5EF4-FFF2-40B4-BE49-F238E27FC236}">
                <a16:creationId xmlns:a16="http://schemas.microsoft.com/office/drawing/2014/main" id="{748DC95D-95CA-4778-ACE6-DE14CD369083}"/>
              </a:ext>
            </a:extLst>
          </p:cNvPr>
          <p:cNvCxnSpPr>
            <a:cxnSpLocks/>
          </p:cNvCxnSpPr>
          <p:nvPr/>
        </p:nvCxnSpPr>
        <p:spPr>
          <a:xfrm flipV="1">
            <a:off x="7689441" y="7315200"/>
            <a:ext cx="3700830" cy="969818"/>
          </a:xfrm>
          <a:prstGeom prst="straightConnector1">
            <a:avLst/>
          </a:prstGeom>
          <a:ln w="50800">
            <a:tailEnd type="triangle" w="lg" len="lg"/>
          </a:ln>
        </p:spPr>
        <p:style>
          <a:lnRef idx="1">
            <a:schemeClr val="dk1"/>
          </a:lnRef>
          <a:fillRef idx="0">
            <a:schemeClr val="dk1"/>
          </a:fillRef>
          <a:effectRef idx="0">
            <a:schemeClr val="dk1"/>
          </a:effectRef>
          <a:fontRef idx="minor">
            <a:schemeClr val="tx1"/>
          </a:fontRef>
        </p:style>
      </p:cxnSp>
      <p:cxnSp>
        <p:nvCxnSpPr>
          <p:cNvPr id="22" name="Прямая со стрелкой 21">
            <a:extLst>
              <a:ext uri="{FF2B5EF4-FFF2-40B4-BE49-F238E27FC236}">
                <a16:creationId xmlns:a16="http://schemas.microsoft.com/office/drawing/2014/main" id="{02D76F8A-4266-464A-B421-B95C4D1897FD}"/>
              </a:ext>
            </a:extLst>
          </p:cNvPr>
          <p:cNvCxnSpPr>
            <a:cxnSpLocks/>
          </p:cNvCxnSpPr>
          <p:nvPr/>
        </p:nvCxnSpPr>
        <p:spPr>
          <a:xfrm flipV="1">
            <a:off x="12988831" y="6598508"/>
            <a:ext cx="4185714" cy="758255"/>
          </a:xfrm>
          <a:prstGeom prst="straightConnector1">
            <a:avLst/>
          </a:prstGeom>
          <a:ln w="50800">
            <a:tailEnd type="triangle" w="lg" len="lg"/>
          </a:ln>
        </p:spPr>
        <p:style>
          <a:lnRef idx="1">
            <a:schemeClr val="dk1"/>
          </a:lnRef>
          <a:fillRef idx="0">
            <a:schemeClr val="dk1"/>
          </a:fillRef>
          <a:effectRef idx="0">
            <a:schemeClr val="dk1"/>
          </a:effectRef>
          <a:fontRef idx="minor">
            <a:schemeClr val="tx1"/>
          </a:fontRef>
        </p:style>
      </p:cxnSp>
      <p:cxnSp>
        <p:nvCxnSpPr>
          <p:cNvPr id="23" name="Прямая со стрелкой 22">
            <a:extLst>
              <a:ext uri="{FF2B5EF4-FFF2-40B4-BE49-F238E27FC236}">
                <a16:creationId xmlns:a16="http://schemas.microsoft.com/office/drawing/2014/main" id="{4CF8BCAB-BEC6-4879-9AB1-D878D5402008}"/>
              </a:ext>
            </a:extLst>
          </p:cNvPr>
          <p:cNvCxnSpPr>
            <a:cxnSpLocks/>
          </p:cNvCxnSpPr>
          <p:nvPr/>
        </p:nvCxnSpPr>
        <p:spPr>
          <a:xfrm flipV="1">
            <a:off x="2099481" y="5881816"/>
            <a:ext cx="4131060" cy="3455007"/>
          </a:xfrm>
          <a:prstGeom prst="straightConnector1">
            <a:avLst/>
          </a:prstGeom>
          <a:ln w="50800">
            <a:tailEnd type="triangle" w="lg" len="lg"/>
          </a:ln>
        </p:spPr>
        <p:style>
          <a:lnRef idx="1">
            <a:schemeClr val="dk1"/>
          </a:lnRef>
          <a:fillRef idx="0">
            <a:schemeClr val="dk1"/>
          </a:fillRef>
          <a:effectRef idx="0">
            <a:schemeClr val="dk1"/>
          </a:effectRef>
          <a:fontRef idx="minor">
            <a:schemeClr val="tx1"/>
          </a:fontRef>
        </p:style>
      </p:cxnSp>
      <p:cxnSp>
        <p:nvCxnSpPr>
          <p:cNvPr id="25" name="Прямая со стрелкой 24">
            <a:extLst>
              <a:ext uri="{FF2B5EF4-FFF2-40B4-BE49-F238E27FC236}">
                <a16:creationId xmlns:a16="http://schemas.microsoft.com/office/drawing/2014/main" id="{45A134E0-AE3F-4CB5-99C6-5AB074BEEABE}"/>
              </a:ext>
            </a:extLst>
          </p:cNvPr>
          <p:cNvCxnSpPr>
            <a:cxnSpLocks/>
          </p:cNvCxnSpPr>
          <p:nvPr/>
        </p:nvCxnSpPr>
        <p:spPr>
          <a:xfrm flipV="1">
            <a:off x="8093223" y="5396661"/>
            <a:ext cx="3398458" cy="485155"/>
          </a:xfrm>
          <a:prstGeom prst="straightConnector1">
            <a:avLst/>
          </a:prstGeom>
          <a:ln w="50800">
            <a:tailEnd type="triangle" w="lg" len="lg"/>
          </a:ln>
        </p:spPr>
        <p:style>
          <a:lnRef idx="1">
            <a:schemeClr val="dk1"/>
          </a:lnRef>
          <a:fillRef idx="0">
            <a:schemeClr val="dk1"/>
          </a:fillRef>
          <a:effectRef idx="0">
            <a:schemeClr val="dk1"/>
          </a:effectRef>
          <a:fontRef idx="minor">
            <a:schemeClr val="tx1"/>
          </a:fontRef>
        </p:style>
      </p:cxnSp>
      <p:cxnSp>
        <p:nvCxnSpPr>
          <p:cNvPr id="28" name="Прямая со стрелкой 27">
            <a:extLst>
              <a:ext uri="{FF2B5EF4-FFF2-40B4-BE49-F238E27FC236}">
                <a16:creationId xmlns:a16="http://schemas.microsoft.com/office/drawing/2014/main" id="{2BEC7B19-A8C0-4FE3-A772-A13B24D6C1E4}"/>
              </a:ext>
            </a:extLst>
          </p:cNvPr>
          <p:cNvCxnSpPr>
            <a:cxnSpLocks/>
          </p:cNvCxnSpPr>
          <p:nvPr/>
        </p:nvCxnSpPr>
        <p:spPr>
          <a:xfrm>
            <a:off x="14402783" y="5344079"/>
            <a:ext cx="2974177" cy="2763888"/>
          </a:xfrm>
          <a:prstGeom prst="straightConnector1">
            <a:avLst/>
          </a:prstGeom>
          <a:ln w="50800">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0859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Работа с целевыми функциями</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16</a:t>
            </a:fld>
            <a:endParaRPr lang="ru-RU" dirty="0"/>
          </a:p>
        </p:txBody>
      </p:sp>
      <mc:AlternateContent xmlns:mc="http://schemas.openxmlformats.org/markup-compatibility/2006" xmlns:a14="http://schemas.microsoft.com/office/drawing/2010/main">
        <mc:Choice Requires="a14">
          <p:sp>
            <p:nvSpPr>
              <p:cNvPr id="12" name="TextBox 11"/>
              <p:cNvSpPr txBox="1"/>
              <p:nvPr/>
            </p:nvSpPr>
            <p:spPr>
              <a:xfrm>
                <a:off x="15675267" y="2348488"/>
                <a:ext cx="5474369" cy="948786"/>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ru-RU" b="1" i="1" smtClean="0">
                              <a:latin typeface="Cambria Math" panose="02040503050406030204" pitchFamily="18" charset="0"/>
                            </a:rPr>
                            <m:t>история−модель</m:t>
                          </m:r>
                        </m:num>
                        <m:den>
                          <m:r>
                            <a:rPr lang="ru-RU" b="1" i="1" smtClean="0">
                              <a:latin typeface="Cambria Math" panose="02040503050406030204" pitchFamily="18" charset="0"/>
                            </a:rPr>
                            <m:t>значение ошибки</m:t>
                          </m:r>
                        </m:den>
                      </m:f>
                    </m:oMath>
                  </m:oMathPara>
                </a14:m>
                <a:endParaRPr lang="ru-RU" b="1" dirty="0" err="1"/>
              </a:p>
            </p:txBody>
          </p:sp>
        </mc:Choice>
        <mc:Fallback xmlns="">
          <p:sp>
            <p:nvSpPr>
              <p:cNvPr id="12" name="TextBox 11"/>
              <p:cNvSpPr txBox="1">
                <a:spLocks noRot="1" noChangeAspect="1" noMove="1" noResize="1" noEditPoints="1" noAdjustHandles="1" noChangeArrowheads="1" noChangeShapeType="1" noTextEdit="1"/>
              </p:cNvSpPr>
              <p:nvPr/>
            </p:nvSpPr>
            <p:spPr>
              <a:xfrm>
                <a:off x="15675267" y="2348488"/>
                <a:ext cx="5474369" cy="948786"/>
              </a:xfrm>
              <a:prstGeom prst="rect">
                <a:avLst/>
              </a:prstGeom>
              <a:blipFill>
                <a:blip r:embed="rId3"/>
                <a:stretch>
                  <a:fillRect/>
                </a:stretch>
              </a:blipFill>
            </p:spPr>
            <p:txBody>
              <a:bodyPr/>
              <a:lstStyle/>
              <a:p>
                <a:r>
                  <a:rPr lang="ru-RU">
                    <a:noFill/>
                  </a:rPr>
                  <a:t> </a:t>
                </a:r>
              </a:p>
            </p:txBody>
          </p:sp>
        </mc:Fallback>
      </mc:AlternateContent>
      <p:sp>
        <p:nvSpPr>
          <p:cNvPr id="13" name="TextBox 12"/>
          <p:cNvSpPr txBox="1"/>
          <p:nvPr/>
        </p:nvSpPr>
        <p:spPr>
          <a:xfrm>
            <a:off x="1367841" y="7714578"/>
            <a:ext cx="10759991" cy="3795103"/>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square" lIns="50400" tIns="50400" rIns="50400" bIns="50400" rtlCol="0">
            <a:spAutoFit/>
          </a:bodyPr>
          <a:lstStyle/>
          <a:p>
            <a:r>
              <a:rPr lang="ru-RU" sz="4800" b="1" dirty="0"/>
              <a:t>Целевые функции это не только инструмент для оптимизационных алгоритмов, но и инструмент анализа многовариантных расчетов.</a:t>
            </a:r>
          </a:p>
        </p:txBody>
      </p:sp>
      <p:sp>
        <p:nvSpPr>
          <p:cNvPr id="14" name="TextBox 13"/>
          <p:cNvSpPr txBox="1"/>
          <p:nvPr/>
        </p:nvSpPr>
        <p:spPr>
          <a:xfrm>
            <a:off x="13505728" y="7714578"/>
            <a:ext cx="10098810" cy="4102880"/>
          </a:xfrm>
          <a:prstGeom prst="rect">
            <a:avLst/>
          </a:prstGeom>
          <a:noFill/>
        </p:spPr>
        <p:txBody>
          <a:bodyPr wrap="square" lIns="50400" tIns="50400" rIns="50400" bIns="50400" rtlCol="0">
            <a:spAutoFit/>
          </a:bodyPr>
          <a:lstStyle/>
          <a:p>
            <a:r>
              <a:rPr lang="ru-RU" b="1" dirty="0"/>
              <a:t>Использование целевых функций в разведочных расчетах направлено на   </a:t>
            </a:r>
            <a:r>
              <a:rPr lang="ru-RU" sz="4400" b="1" dirty="0">
                <a:solidFill>
                  <a:schemeClr val="accent4"/>
                </a:solidFill>
              </a:rPr>
              <a:t>выявление систематики и вылетов</a:t>
            </a:r>
          </a:p>
          <a:p>
            <a:pPr marL="571500" indent="-571500">
              <a:buFont typeface="Arial" panose="020B0604020202020204" pitchFamily="34" charset="0"/>
              <a:buChar char="•"/>
            </a:pPr>
            <a:r>
              <a:rPr lang="ru-RU" dirty="0"/>
              <a:t>Может быть сколь угодно много</a:t>
            </a:r>
          </a:p>
          <a:p>
            <a:pPr marL="571500" indent="-571500">
              <a:buFont typeface="Arial" panose="020B0604020202020204" pitchFamily="34" charset="0"/>
              <a:buChar char="•"/>
            </a:pPr>
            <a:r>
              <a:rPr lang="ru-RU" dirty="0"/>
              <a:t>Лучше начинать анализ с простых функций</a:t>
            </a:r>
          </a:p>
          <a:p>
            <a:endParaRPr lang="ru-RU" dirty="0"/>
          </a:p>
          <a:p>
            <a:pPr algn="l"/>
            <a:r>
              <a:rPr lang="ru-RU" b="1" dirty="0"/>
              <a:t> </a:t>
            </a:r>
            <a:endParaRPr lang="ru-RU" dirty="0"/>
          </a:p>
        </p:txBody>
      </p:sp>
      <mc:AlternateContent xmlns:mc="http://schemas.openxmlformats.org/markup-compatibility/2006" xmlns:a14="http://schemas.microsoft.com/office/drawing/2010/main">
        <mc:Choice Requires="a14">
          <p:sp>
            <p:nvSpPr>
              <p:cNvPr id="15" name="TextBox 14"/>
              <p:cNvSpPr txBox="1"/>
              <p:nvPr/>
            </p:nvSpPr>
            <p:spPr>
              <a:xfrm>
                <a:off x="15970322" y="4355981"/>
                <a:ext cx="7026441" cy="1042145"/>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ru-RU" b="1" i="1" smtClean="0">
                              <a:latin typeface="Cambria Math" panose="02040503050406030204" pitchFamily="18" charset="0"/>
                            </a:rPr>
                            <m:t>история−модель</m:t>
                          </m:r>
                        </m:num>
                        <m:den>
                          <m:r>
                            <a:rPr lang="ru-RU" b="1" i="1" smtClean="0">
                              <a:latin typeface="Cambria Math" panose="02040503050406030204" pitchFamily="18" charset="0"/>
                            </a:rPr>
                            <m:t>значение ошибки∗история</m:t>
                          </m:r>
                        </m:den>
                      </m:f>
                    </m:oMath>
                  </m:oMathPara>
                </a14:m>
                <a:endParaRPr lang="ru-RU" b="1" dirty="0" err="1"/>
              </a:p>
            </p:txBody>
          </p:sp>
        </mc:Choice>
        <mc:Fallback xmlns="">
          <p:sp>
            <p:nvSpPr>
              <p:cNvPr id="15" name="TextBox 14"/>
              <p:cNvSpPr txBox="1">
                <a:spLocks noRot="1" noChangeAspect="1" noMove="1" noResize="1" noEditPoints="1" noAdjustHandles="1" noChangeArrowheads="1" noChangeShapeType="1" noTextEdit="1"/>
              </p:cNvSpPr>
              <p:nvPr/>
            </p:nvSpPr>
            <p:spPr>
              <a:xfrm>
                <a:off x="15970322" y="4355981"/>
                <a:ext cx="7026441" cy="1042145"/>
              </a:xfrm>
              <a:prstGeom prst="rect">
                <a:avLst/>
              </a:prstGeom>
              <a:blipFill>
                <a:blip r:embed="rId4"/>
                <a:stretch>
                  <a:fillRect/>
                </a:stretch>
              </a:blipFill>
            </p:spPr>
            <p:txBody>
              <a:bodyPr/>
              <a:lstStyle/>
              <a:p>
                <a:r>
                  <a:rPr lang="ru-RU">
                    <a:noFill/>
                  </a:rPr>
                  <a:t> </a:t>
                </a:r>
              </a:p>
            </p:txBody>
          </p:sp>
        </mc:Fallback>
      </mc:AlternateContent>
      <p:pic>
        <p:nvPicPr>
          <p:cNvPr id="3" name="Рисунок 2"/>
          <p:cNvPicPr>
            <a:picLocks noChangeAspect="1"/>
          </p:cNvPicPr>
          <p:nvPr/>
        </p:nvPicPr>
        <p:blipFill>
          <a:blip r:embed="rId5"/>
          <a:stretch>
            <a:fillRect/>
          </a:stretch>
        </p:blipFill>
        <p:spPr>
          <a:xfrm>
            <a:off x="618677" y="2628824"/>
            <a:ext cx="14107975" cy="3271416"/>
          </a:xfrm>
          <a:prstGeom prst="rect">
            <a:avLst/>
          </a:prstGeom>
        </p:spPr>
      </p:pic>
      <p:sp>
        <p:nvSpPr>
          <p:cNvPr id="18" name="Прямоугольник 17"/>
          <p:cNvSpPr/>
          <p:nvPr/>
        </p:nvSpPr>
        <p:spPr>
          <a:xfrm>
            <a:off x="12475806" y="3248837"/>
            <a:ext cx="675649" cy="948786"/>
          </a:xfrm>
          <a:prstGeom prst="rect">
            <a:avLst/>
          </a:prstGeom>
          <a:noFill/>
          <a:ln w="101600"/>
        </p:spPr>
        <p:style>
          <a:lnRef idx="2">
            <a:schemeClr val="accent4"/>
          </a:lnRef>
          <a:fillRef idx="1">
            <a:schemeClr val="lt1"/>
          </a:fillRef>
          <a:effectRef idx="0">
            <a:schemeClr val="accent4"/>
          </a:effectRef>
          <a:fontRef idx="minor">
            <a:schemeClr val="dk1"/>
          </a:fontRef>
        </p:style>
        <p:txBody>
          <a:bodyPr rtlCol="0" anchor="ctr"/>
          <a:lstStyle/>
          <a:p>
            <a:pPr algn="ctr"/>
            <a:endParaRPr lang="ru-RU"/>
          </a:p>
        </p:txBody>
      </p:sp>
      <p:cxnSp>
        <p:nvCxnSpPr>
          <p:cNvPr id="21" name="Прямая со стрелкой 20"/>
          <p:cNvCxnSpPr/>
          <p:nvPr/>
        </p:nvCxnSpPr>
        <p:spPr>
          <a:xfrm flipV="1">
            <a:off x="13571621" y="2822881"/>
            <a:ext cx="2103646" cy="900349"/>
          </a:xfrm>
          <a:prstGeom prst="straightConnector1">
            <a:avLst/>
          </a:prstGeom>
          <a:ln w="444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a:endCxn id="15" idx="1"/>
          </p:cNvCxnSpPr>
          <p:nvPr/>
        </p:nvCxnSpPr>
        <p:spPr>
          <a:xfrm>
            <a:off x="13505728" y="3915576"/>
            <a:ext cx="2464594" cy="961478"/>
          </a:xfrm>
          <a:prstGeom prst="straightConnector1">
            <a:avLst/>
          </a:prstGeom>
          <a:ln w="444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Прямоугольник 3"/>
          <p:cNvSpPr/>
          <p:nvPr/>
        </p:nvSpPr>
        <p:spPr>
          <a:xfrm>
            <a:off x="618677" y="2989961"/>
            <a:ext cx="11749835" cy="4117965"/>
          </a:xfrm>
          <a:prstGeom prst="rect">
            <a:avLst/>
          </a:prstGeom>
          <a:solidFill>
            <a:schemeClr val="bg1">
              <a:lumMod val="8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TextBox 18"/>
          <p:cNvSpPr txBox="1"/>
          <p:nvPr/>
        </p:nvSpPr>
        <p:spPr>
          <a:xfrm>
            <a:off x="2464919" y="5704885"/>
            <a:ext cx="7676147" cy="1209780"/>
          </a:xfrm>
          <a:prstGeom prst="rect">
            <a:avLst/>
          </a:prstGeom>
          <a:noFill/>
        </p:spPr>
        <p:txBody>
          <a:bodyPr wrap="square" lIns="50400" tIns="50400" rIns="50400" bIns="50400" rtlCol="0">
            <a:spAutoFit/>
          </a:bodyPr>
          <a:lstStyle/>
          <a:p>
            <a:pPr algn="ctr"/>
            <a:r>
              <a:rPr lang="ru-RU" b="1" dirty="0"/>
              <a:t>Веса объектов, параметров, временных шагов</a:t>
            </a:r>
          </a:p>
        </p:txBody>
      </p:sp>
    </p:spTree>
    <p:extLst>
      <p:ext uri="{BB962C8B-B14F-4D97-AF65-F5344CB8AC3E}">
        <p14:creationId xmlns:p14="http://schemas.microsoft.com/office/powerpoint/2010/main" val="587380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Работа с целевыми функциями</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17</a:t>
            </a:fld>
            <a:endParaRPr lang="ru-RU" dirty="0"/>
          </a:p>
        </p:txBody>
      </p:sp>
      <p:pic>
        <p:nvPicPr>
          <p:cNvPr id="6" name="Рисунок 5"/>
          <p:cNvPicPr>
            <a:picLocks noChangeAspect="1"/>
          </p:cNvPicPr>
          <p:nvPr/>
        </p:nvPicPr>
        <p:blipFill>
          <a:blip r:embed="rId3"/>
          <a:stretch>
            <a:fillRect/>
          </a:stretch>
        </p:blipFill>
        <p:spPr>
          <a:xfrm>
            <a:off x="5519261" y="2063347"/>
            <a:ext cx="18557502" cy="10251398"/>
          </a:xfrm>
          <a:prstGeom prst="rect">
            <a:avLst/>
          </a:prstGeom>
        </p:spPr>
      </p:pic>
      <p:sp>
        <p:nvSpPr>
          <p:cNvPr id="7" name="Прямоугольник 6"/>
          <p:cNvSpPr/>
          <p:nvPr/>
        </p:nvSpPr>
        <p:spPr>
          <a:xfrm>
            <a:off x="292108" y="3075708"/>
            <a:ext cx="5227153" cy="7848302"/>
          </a:xfrm>
          <a:prstGeom prst="rect">
            <a:avLst/>
          </a:prstGeom>
        </p:spPr>
        <p:txBody>
          <a:bodyPr wrap="square">
            <a:spAutoFit/>
          </a:bodyPr>
          <a:lstStyle/>
          <a:p>
            <a:pPr marL="571500" indent="-571500">
              <a:buFont typeface="Arial" panose="020B0604020202020204" pitchFamily="34" charset="0"/>
              <a:buChar char="•"/>
            </a:pPr>
            <a:r>
              <a:rPr lang="ru-RU" dirty="0"/>
              <a:t>Лучше начинать анализ с простых функций</a:t>
            </a:r>
          </a:p>
          <a:p>
            <a:pPr marL="571500" indent="-571500">
              <a:buFont typeface="Arial" panose="020B0604020202020204" pitchFamily="34" charset="0"/>
              <a:buChar char="•"/>
            </a:pPr>
            <a:endParaRPr lang="ru-RU" dirty="0"/>
          </a:p>
          <a:p>
            <a:pPr marL="571500" indent="-571500">
              <a:buFont typeface="Arial" panose="020B0604020202020204" pitchFamily="34" charset="0"/>
              <a:buChar char="•"/>
            </a:pPr>
            <a:r>
              <a:rPr lang="ru-RU" dirty="0"/>
              <a:t>По возможности избегать комплексных параметров</a:t>
            </a:r>
          </a:p>
          <a:p>
            <a:pPr marL="571500" indent="-571500">
              <a:buFont typeface="Arial" panose="020B0604020202020204" pitchFamily="34" charset="0"/>
              <a:buChar char="•"/>
            </a:pPr>
            <a:endParaRPr lang="ru-RU" dirty="0"/>
          </a:p>
          <a:p>
            <a:pPr marL="571500" indent="-571500">
              <a:buFont typeface="Arial" panose="020B0604020202020204" pitchFamily="34" charset="0"/>
              <a:buChar char="•"/>
            </a:pPr>
            <a:r>
              <a:rPr lang="ru-RU" dirty="0"/>
              <a:t>Использовать фильтры и группировки при разведочном анализе</a:t>
            </a:r>
          </a:p>
        </p:txBody>
      </p:sp>
    </p:spTree>
    <p:extLst>
      <p:ext uri="{BB962C8B-B14F-4D97-AF65-F5344CB8AC3E}">
        <p14:creationId xmlns:p14="http://schemas.microsoft.com/office/powerpoint/2010/main" val="3341119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Работа с целевыми функциями</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18</a:t>
            </a:fld>
            <a:endParaRPr lang="ru-RU" dirty="0"/>
          </a:p>
        </p:txBody>
      </p:sp>
      <p:pic>
        <p:nvPicPr>
          <p:cNvPr id="3" name="Рисунок 2"/>
          <p:cNvPicPr>
            <a:picLocks noChangeAspect="1"/>
          </p:cNvPicPr>
          <p:nvPr/>
        </p:nvPicPr>
        <p:blipFill>
          <a:blip r:embed="rId3"/>
          <a:stretch>
            <a:fillRect/>
          </a:stretch>
        </p:blipFill>
        <p:spPr>
          <a:xfrm>
            <a:off x="1457350" y="2283449"/>
            <a:ext cx="10016972" cy="9986572"/>
          </a:xfrm>
          <a:prstGeom prst="rect">
            <a:avLst/>
          </a:prstGeom>
        </p:spPr>
      </p:pic>
      <p:sp>
        <p:nvSpPr>
          <p:cNvPr id="4" name="TextBox 3"/>
          <p:cNvSpPr txBox="1"/>
          <p:nvPr/>
        </p:nvSpPr>
        <p:spPr>
          <a:xfrm>
            <a:off x="2442251" y="11942130"/>
            <a:ext cx="9190892" cy="655782"/>
          </a:xfrm>
          <a:prstGeom prst="rect">
            <a:avLst/>
          </a:prstGeom>
          <a:ln>
            <a:noFill/>
          </a:ln>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pPr algn="ctr"/>
            <a:r>
              <a:rPr lang="ru-RU" b="1" dirty="0"/>
              <a:t>ЦФ обводненность </a:t>
            </a:r>
            <a:r>
              <a:rPr lang="ru-RU" b="1" dirty="0">
                <a:solidFill>
                  <a:srgbClr val="FF0000"/>
                </a:solidFill>
              </a:rPr>
              <a:t>СКВАЖИНЫ</a:t>
            </a:r>
          </a:p>
        </p:txBody>
      </p:sp>
      <p:sp>
        <p:nvSpPr>
          <p:cNvPr id="7" name="TextBox 6"/>
          <p:cNvSpPr txBox="1"/>
          <p:nvPr/>
        </p:nvSpPr>
        <p:spPr>
          <a:xfrm rot="16200000">
            <a:off x="-3138096" y="6772253"/>
            <a:ext cx="9190892" cy="655782"/>
          </a:xfrm>
          <a:prstGeom prst="rect">
            <a:avLst/>
          </a:prstGeom>
          <a:ln>
            <a:noFill/>
          </a:ln>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pPr algn="ctr"/>
            <a:r>
              <a:rPr lang="ru-RU" b="1" dirty="0"/>
              <a:t>ЦФ обводненность </a:t>
            </a:r>
            <a:r>
              <a:rPr lang="ru-RU" b="1" dirty="0">
                <a:solidFill>
                  <a:srgbClr val="FF0000"/>
                </a:solidFill>
              </a:rPr>
              <a:t>МЕСТОРОЖДЕНИЕ</a:t>
            </a:r>
          </a:p>
        </p:txBody>
      </p:sp>
      <p:sp>
        <p:nvSpPr>
          <p:cNvPr id="8" name="TextBox 7"/>
          <p:cNvSpPr txBox="1"/>
          <p:nvPr/>
        </p:nvSpPr>
        <p:spPr>
          <a:xfrm>
            <a:off x="11970000" y="3083396"/>
            <a:ext cx="10513818" cy="1579112"/>
          </a:xfrm>
          <a:prstGeom prst="rect">
            <a:avLst/>
          </a:prstGeom>
        </p:spPr>
        <p:style>
          <a:lnRef idx="2">
            <a:schemeClr val="accent4"/>
          </a:lnRef>
          <a:fillRef idx="1">
            <a:schemeClr val="lt1"/>
          </a:fillRef>
          <a:effectRef idx="0">
            <a:schemeClr val="accent4"/>
          </a:effectRef>
          <a:fontRef idx="minor">
            <a:schemeClr val="dk1"/>
          </a:fontRef>
        </p:style>
        <p:txBody>
          <a:bodyPr wrap="square" lIns="50400" tIns="50400" rIns="50400" bIns="50400" rtlCol="0">
            <a:spAutoFit/>
          </a:bodyPr>
          <a:lstStyle/>
          <a:p>
            <a:pPr algn="ctr"/>
            <a:r>
              <a:rPr lang="ru-RU" sz="4800" dirty="0"/>
              <a:t>ЦФ по скважинам ≠ ЦФ по месторождению</a:t>
            </a:r>
          </a:p>
        </p:txBody>
      </p:sp>
      <p:sp>
        <p:nvSpPr>
          <p:cNvPr id="6" name="TextBox 5"/>
          <p:cNvSpPr txBox="1"/>
          <p:nvPr/>
        </p:nvSpPr>
        <p:spPr>
          <a:xfrm>
            <a:off x="12618044" y="5537705"/>
            <a:ext cx="10198728" cy="6195760"/>
          </a:xfrm>
          <a:prstGeom prst="rect">
            <a:avLst/>
          </a:prstGeom>
          <a:noFill/>
        </p:spPr>
        <p:txBody>
          <a:bodyPr wrap="square" lIns="50400" tIns="50400" rIns="50400" bIns="50400" rtlCol="0">
            <a:spAutoFit/>
          </a:bodyPr>
          <a:lstStyle/>
          <a:p>
            <a:pPr algn="l"/>
            <a:r>
              <a:rPr lang="ru-RU" b="1" dirty="0"/>
              <a:t>Последовательная проверка различных параметров и целевых функций на уровне месторождения и скважин позволит:</a:t>
            </a:r>
          </a:p>
          <a:p>
            <a:pPr algn="l"/>
            <a:endParaRPr lang="ru-RU" b="1" dirty="0"/>
          </a:p>
          <a:p>
            <a:pPr marL="571500" indent="-571500" algn="l">
              <a:buFont typeface="Arial" panose="020B0604020202020204" pitchFamily="34" charset="0"/>
              <a:buChar char="•"/>
            </a:pPr>
            <a:r>
              <a:rPr lang="ru-RU" dirty="0"/>
              <a:t>Сузить коридор переменных для дальнейшей работы</a:t>
            </a:r>
          </a:p>
          <a:p>
            <a:pPr marL="571500" indent="-571500" algn="l">
              <a:buFont typeface="Arial" panose="020B0604020202020204" pitchFamily="34" charset="0"/>
              <a:buChar char="•"/>
            </a:pPr>
            <a:r>
              <a:rPr lang="ru-RU" dirty="0"/>
              <a:t>Выбрать и корректно настроить веса целевых функций для оптимизации</a:t>
            </a:r>
          </a:p>
          <a:p>
            <a:pPr marL="571500" indent="-571500" algn="l">
              <a:buFont typeface="Arial" panose="020B0604020202020204" pitchFamily="34" charset="0"/>
              <a:buChar char="•"/>
            </a:pPr>
            <a:r>
              <a:rPr lang="ru-RU" dirty="0"/>
              <a:t>Найти не состыковки в исторической информации и использованных переменных</a:t>
            </a:r>
          </a:p>
          <a:p>
            <a:pPr algn="l"/>
            <a:endParaRPr lang="ru-RU" b="1" dirty="0"/>
          </a:p>
        </p:txBody>
      </p:sp>
      <p:sp>
        <p:nvSpPr>
          <p:cNvPr id="9" name="TextBox 8"/>
          <p:cNvSpPr txBox="1"/>
          <p:nvPr/>
        </p:nvSpPr>
        <p:spPr>
          <a:xfrm>
            <a:off x="6993924" y="10222771"/>
            <a:ext cx="4728237" cy="1209780"/>
          </a:xfrm>
          <a:prstGeom prst="rect">
            <a:avLst/>
          </a:prstGeom>
          <a:noFill/>
        </p:spPr>
        <p:txBody>
          <a:bodyPr wrap="square" lIns="50400" tIns="50400" rIns="50400" bIns="50400" rtlCol="0">
            <a:spAutoFit/>
          </a:bodyPr>
          <a:lstStyle/>
          <a:p>
            <a:r>
              <a:rPr lang="ru-RU" b="1" dirty="0">
                <a:solidFill>
                  <a:schemeClr val="bg1">
                    <a:lumMod val="65000"/>
                  </a:schemeClr>
                </a:solidFill>
              </a:rPr>
              <a:t>Сумма отклонений по скважинам</a:t>
            </a:r>
          </a:p>
        </p:txBody>
      </p:sp>
    </p:spTree>
    <p:extLst>
      <p:ext uri="{BB962C8B-B14F-4D97-AF65-F5344CB8AC3E}">
        <p14:creationId xmlns:p14="http://schemas.microsoft.com/office/powerpoint/2010/main" val="4056048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p:cNvPicPr>
            <a:picLocks noChangeAspect="1"/>
          </p:cNvPicPr>
          <p:nvPr/>
        </p:nvPicPr>
        <p:blipFill>
          <a:blip r:embed="rId3">
            <a:clrChange>
              <a:clrFrom>
                <a:srgbClr val="EFEFEF"/>
              </a:clrFrom>
              <a:clrTo>
                <a:srgbClr val="EFEFEF">
                  <a:alpha val="0"/>
                </a:srgbClr>
              </a:clrTo>
            </a:clrChange>
            <a:extLst>
              <a:ext uri="{28A0092B-C50C-407E-A947-70E740481C1C}">
                <a14:useLocalDpi xmlns:a14="http://schemas.microsoft.com/office/drawing/2010/main" val="0"/>
              </a:ext>
            </a:extLst>
          </a:blip>
          <a:stretch>
            <a:fillRect/>
          </a:stretch>
        </p:blipFill>
        <p:spPr>
          <a:xfrm>
            <a:off x="10699759" y="9696530"/>
            <a:ext cx="4265136" cy="3696451"/>
          </a:xfrm>
          <a:prstGeom prst="rect">
            <a:avLst/>
          </a:prstGeom>
        </p:spPr>
      </p:pic>
      <p:sp>
        <p:nvSpPr>
          <p:cNvPr id="24" name="Овал 23"/>
          <p:cNvSpPr/>
          <p:nvPr/>
        </p:nvSpPr>
        <p:spPr>
          <a:xfrm>
            <a:off x="14289439" y="10054906"/>
            <a:ext cx="8529404" cy="2356950"/>
          </a:xfrm>
          <a:prstGeom prst="ellipse">
            <a:avLst/>
          </a:prstGeom>
          <a:solidFill>
            <a:schemeClr val="tx1">
              <a:lumMod val="25000"/>
              <a:lumOff val="7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13"/>
          <p:cNvSpPr/>
          <p:nvPr/>
        </p:nvSpPr>
        <p:spPr>
          <a:xfrm>
            <a:off x="2845811" y="10054907"/>
            <a:ext cx="8529404" cy="2356950"/>
          </a:xfrm>
          <a:prstGeom prst="ellipse">
            <a:avLst/>
          </a:prstGeom>
          <a:solidFill>
            <a:schemeClr val="accent4">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Выявление систематики и вылетов</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19</a:t>
            </a:fld>
            <a:endParaRPr lang="ru-RU" dirty="0"/>
          </a:p>
        </p:txBody>
      </p:sp>
      <p:grpSp>
        <p:nvGrpSpPr>
          <p:cNvPr id="6" name="Группа 5"/>
          <p:cNvGrpSpPr/>
          <p:nvPr/>
        </p:nvGrpSpPr>
        <p:grpSpPr>
          <a:xfrm>
            <a:off x="2358189" y="4216821"/>
            <a:ext cx="9504648" cy="5719803"/>
            <a:chOff x="378533" y="4563185"/>
            <a:chExt cx="11484304" cy="6942982"/>
          </a:xfrm>
        </p:grpSpPr>
        <p:pic>
          <p:nvPicPr>
            <p:cNvPr id="17" name="Рисунок 16"/>
            <p:cNvPicPr>
              <a:picLocks noChangeAspect="1"/>
            </p:cNvPicPr>
            <p:nvPr/>
          </p:nvPicPr>
          <p:blipFill>
            <a:blip r:embed="rId4"/>
            <a:stretch>
              <a:fillRect/>
            </a:stretch>
          </p:blipFill>
          <p:spPr>
            <a:xfrm>
              <a:off x="378533" y="4563185"/>
              <a:ext cx="11484304" cy="6942982"/>
            </a:xfrm>
            <a:prstGeom prst="rect">
              <a:avLst/>
            </a:prstGeom>
          </p:spPr>
        </p:pic>
        <p:sp>
          <p:nvSpPr>
            <p:cNvPr id="19" name="Прямоугольник 18"/>
            <p:cNvSpPr/>
            <p:nvPr/>
          </p:nvSpPr>
          <p:spPr>
            <a:xfrm>
              <a:off x="2358189" y="4836695"/>
              <a:ext cx="1443790" cy="4981073"/>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7" name="Группа 6"/>
          <p:cNvGrpSpPr>
            <a:grpSpLocks noChangeAspect="1"/>
          </p:cNvGrpSpPr>
          <p:nvPr/>
        </p:nvGrpSpPr>
        <p:grpSpPr>
          <a:xfrm>
            <a:off x="13502015" y="4216821"/>
            <a:ext cx="8938260" cy="5719803"/>
            <a:chOff x="13114422" y="4563185"/>
            <a:chExt cx="10962342" cy="7318436"/>
          </a:xfrm>
        </p:grpSpPr>
        <p:pic>
          <p:nvPicPr>
            <p:cNvPr id="18" name="Рисунок 17"/>
            <p:cNvPicPr>
              <a:picLocks noChangeAspect="1"/>
            </p:cNvPicPr>
            <p:nvPr/>
          </p:nvPicPr>
          <p:blipFill>
            <a:blip r:embed="rId5"/>
            <a:stretch>
              <a:fillRect/>
            </a:stretch>
          </p:blipFill>
          <p:spPr>
            <a:xfrm>
              <a:off x="13114422" y="4563185"/>
              <a:ext cx="10962342" cy="7318436"/>
            </a:xfrm>
            <a:prstGeom prst="rect">
              <a:avLst/>
            </a:prstGeom>
          </p:spPr>
        </p:pic>
        <p:sp>
          <p:nvSpPr>
            <p:cNvPr id="20" name="Прямоугольник 19"/>
            <p:cNvSpPr/>
            <p:nvPr/>
          </p:nvSpPr>
          <p:spPr>
            <a:xfrm>
              <a:off x="16491284" y="5301916"/>
              <a:ext cx="1443790" cy="4981073"/>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p:cNvSpPr/>
            <p:nvPr/>
          </p:nvSpPr>
          <p:spPr>
            <a:xfrm>
              <a:off x="19186659" y="5301915"/>
              <a:ext cx="1443790" cy="4981073"/>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2" name="TextBox 21"/>
          <p:cNvSpPr txBox="1"/>
          <p:nvPr/>
        </p:nvSpPr>
        <p:spPr>
          <a:xfrm>
            <a:off x="1451697" y="3442757"/>
            <a:ext cx="24448168" cy="655782"/>
          </a:xfrm>
          <a:prstGeom prst="rect">
            <a:avLst/>
          </a:prstGeom>
          <a:noFill/>
        </p:spPr>
        <p:txBody>
          <a:bodyPr wrap="square" lIns="50400" tIns="50400" rIns="50400" bIns="50400" rtlCol="0">
            <a:spAutoFit/>
          </a:bodyPr>
          <a:lstStyle/>
          <a:p>
            <a:pPr algn="l"/>
            <a:r>
              <a:rPr lang="ru-RU" b="1" dirty="0"/>
              <a:t>Априорные распределения параметров не позволяют описать часть промысловых данных</a:t>
            </a:r>
          </a:p>
        </p:txBody>
      </p:sp>
      <p:sp>
        <p:nvSpPr>
          <p:cNvPr id="3" name="Прямоугольник 2"/>
          <p:cNvSpPr/>
          <p:nvPr/>
        </p:nvSpPr>
        <p:spPr>
          <a:xfrm>
            <a:off x="2358189" y="1935711"/>
            <a:ext cx="19922837" cy="121089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ru-RU" i="1" dirty="0"/>
              <a:t>«Противоречий не существует. Всякий раз, когда ты считаешь, что сталкиваешься с противоречием, проверь исходные положения. Ты обнаружишь, что одно из них ошибочно.»</a:t>
            </a:r>
            <a:endParaRPr lang="ru-RU" i="1" dirty="0">
              <a:effectLst/>
            </a:endParaRPr>
          </a:p>
        </p:txBody>
      </p:sp>
      <p:sp>
        <p:nvSpPr>
          <p:cNvPr id="13" name="TextBox 12"/>
          <p:cNvSpPr txBox="1"/>
          <p:nvPr/>
        </p:nvSpPr>
        <p:spPr>
          <a:xfrm>
            <a:off x="4254887" y="10384429"/>
            <a:ext cx="6661275" cy="1763778"/>
          </a:xfrm>
          <a:prstGeom prst="rect">
            <a:avLst/>
          </a:prstGeom>
          <a:noFill/>
        </p:spPr>
        <p:txBody>
          <a:bodyPr wrap="square" lIns="50400" tIns="50400" rIns="50400" bIns="50400" rtlCol="0">
            <a:spAutoFit/>
          </a:bodyPr>
          <a:lstStyle/>
          <a:p>
            <a:pPr algn="l"/>
            <a:r>
              <a:rPr lang="ru-RU" b="1" dirty="0"/>
              <a:t>Изменить гипотезу и ввести другие наборы переменных для проверки</a:t>
            </a:r>
          </a:p>
        </p:txBody>
      </p:sp>
      <p:sp>
        <p:nvSpPr>
          <p:cNvPr id="23" name="TextBox 22"/>
          <p:cNvSpPr txBox="1"/>
          <p:nvPr/>
        </p:nvSpPr>
        <p:spPr>
          <a:xfrm>
            <a:off x="15371947" y="10384429"/>
            <a:ext cx="6661275" cy="1763778"/>
          </a:xfrm>
          <a:prstGeom prst="rect">
            <a:avLst/>
          </a:prstGeom>
          <a:noFill/>
        </p:spPr>
        <p:txBody>
          <a:bodyPr wrap="square" lIns="50400" tIns="50400" rIns="50400" bIns="50400" rtlCol="0">
            <a:spAutoFit/>
          </a:bodyPr>
          <a:lstStyle/>
          <a:p>
            <a:pPr algn="l"/>
            <a:r>
              <a:rPr lang="ru-RU" b="1" dirty="0"/>
              <a:t>Исключить данные из расчета целевой функции как не валидные</a:t>
            </a:r>
          </a:p>
        </p:txBody>
      </p:sp>
    </p:spTree>
    <p:extLst>
      <p:ext uri="{BB962C8B-B14F-4D97-AF65-F5344CB8AC3E}">
        <p14:creationId xmlns:p14="http://schemas.microsoft.com/office/powerpoint/2010/main" val="9523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Недооценённые модули</a:t>
            </a:r>
          </a:p>
        </p:txBody>
      </p:sp>
      <p:sp>
        <p:nvSpPr>
          <p:cNvPr id="6" name="Номер слайда 5">
            <a:extLst>
              <a:ext uri="{FF2B5EF4-FFF2-40B4-BE49-F238E27FC236}">
                <a16:creationId xmlns:a16="http://schemas.microsoft.com/office/drawing/2014/main" id="{333B8E1B-5764-4755-A9F8-6A82B8B03835}"/>
              </a:ext>
            </a:extLst>
          </p:cNvPr>
          <p:cNvSpPr>
            <a:spLocks noGrp="1"/>
          </p:cNvSpPr>
          <p:nvPr>
            <p:ph type="sldNum" sz="quarter" idx="10"/>
          </p:nvPr>
        </p:nvSpPr>
        <p:spPr/>
        <p:txBody>
          <a:bodyPr/>
          <a:lstStyle/>
          <a:p>
            <a:fld id="{D977F6D6-9B5F-484A-9E89-3E1DE07AA3A3}" type="slidenum">
              <a:rPr lang="ru-RU" smtClean="0"/>
              <a:pPr/>
              <a:t>2</a:t>
            </a:fld>
            <a:endParaRPr lang="ru-RU" dirty="0"/>
          </a:p>
        </p:txBody>
      </p:sp>
      <p:pic>
        <p:nvPicPr>
          <p:cNvPr id="2" name="Рисунок 1"/>
          <p:cNvPicPr>
            <a:picLocks noChangeAspect="1"/>
          </p:cNvPicPr>
          <p:nvPr/>
        </p:nvPicPr>
        <p:blipFill>
          <a:blip r:embed="rId3"/>
          <a:stretch>
            <a:fillRect/>
          </a:stretch>
        </p:blipFill>
        <p:spPr>
          <a:xfrm>
            <a:off x="348969" y="4142567"/>
            <a:ext cx="10772111" cy="8455345"/>
          </a:xfrm>
          <a:prstGeom prst="rect">
            <a:avLst/>
          </a:prstGeom>
        </p:spPr>
      </p:pic>
      <p:pic>
        <p:nvPicPr>
          <p:cNvPr id="3" name="Рисунок 2"/>
          <p:cNvPicPr>
            <a:picLocks noChangeAspect="1"/>
          </p:cNvPicPr>
          <p:nvPr/>
        </p:nvPicPr>
        <p:blipFill>
          <a:blip r:embed="rId4"/>
          <a:stretch>
            <a:fillRect/>
          </a:stretch>
        </p:blipFill>
        <p:spPr>
          <a:xfrm>
            <a:off x="14130433" y="4646141"/>
            <a:ext cx="7988162" cy="7951771"/>
          </a:xfrm>
          <a:prstGeom prst="rect">
            <a:avLst/>
          </a:prstGeom>
        </p:spPr>
      </p:pic>
      <p:sp>
        <p:nvSpPr>
          <p:cNvPr id="7" name="TextBox 6"/>
          <p:cNvSpPr txBox="1"/>
          <p:nvPr/>
        </p:nvSpPr>
        <p:spPr>
          <a:xfrm>
            <a:off x="2093248" y="2471473"/>
            <a:ext cx="8575590" cy="840448"/>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lIns="50400" tIns="50400" rIns="50400" bIns="50400" rtlCol="0">
            <a:spAutoFit/>
          </a:bodyPr>
          <a:lstStyle/>
          <a:p>
            <a:pPr algn="ctr"/>
            <a:r>
              <a:rPr lang="ru-RU" sz="4800" b="1" dirty="0"/>
              <a:t>Компания «1»</a:t>
            </a:r>
          </a:p>
        </p:txBody>
      </p:sp>
      <p:sp>
        <p:nvSpPr>
          <p:cNvPr id="8" name="TextBox 7"/>
          <p:cNvSpPr txBox="1"/>
          <p:nvPr/>
        </p:nvSpPr>
        <p:spPr>
          <a:xfrm>
            <a:off x="14190133" y="2471473"/>
            <a:ext cx="8575590" cy="840448"/>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lIns="50400" tIns="50400" rIns="50400" bIns="50400" rtlCol="0">
            <a:spAutoFit/>
          </a:bodyPr>
          <a:lstStyle/>
          <a:p>
            <a:pPr algn="ctr"/>
            <a:r>
              <a:rPr lang="ru-RU" sz="4800" b="1" dirty="0"/>
              <a:t>Компания «2»</a:t>
            </a:r>
          </a:p>
        </p:txBody>
      </p:sp>
      <p:sp>
        <p:nvSpPr>
          <p:cNvPr id="9" name="TextBox 8"/>
          <p:cNvSpPr txBox="1"/>
          <p:nvPr/>
        </p:nvSpPr>
        <p:spPr>
          <a:xfrm>
            <a:off x="14130433" y="3486785"/>
            <a:ext cx="8539358" cy="655782"/>
          </a:xfrm>
          <a:prstGeom prst="rect">
            <a:avLst/>
          </a:prstGeom>
          <a:noFill/>
        </p:spPr>
        <p:txBody>
          <a:bodyPr wrap="square" lIns="50400" tIns="50400" rIns="50400" bIns="50400" rtlCol="0">
            <a:spAutoFit/>
          </a:bodyPr>
          <a:lstStyle/>
          <a:p>
            <a:pPr algn="l"/>
            <a:r>
              <a:rPr lang="ru-RU" b="1" u="sng" dirty="0"/>
              <a:t>Использование модуля АХМ 1.03%</a:t>
            </a:r>
          </a:p>
        </p:txBody>
      </p:sp>
      <p:sp>
        <p:nvSpPr>
          <p:cNvPr id="10" name="TextBox 9"/>
          <p:cNvSpPr txBox="1"/>
          <p:nvPr/>
        </p:nvSpPr>
        <p:spPr>
          <a:xfrm>
            <a:off x="2093248" y="3519243"/>
            <a:ext cx="8539358" cy="655782"/>
          </a:xfrm>
          <a:prstGeom prst="rect">
            <a:avLst/>
          </a:prstGeom>
          <a:noFill/>
        </p:spPr>
        <p:txBody>
          <a:bodyPr wrap="square" lIns="50400" tIns="50400" rIns="50400" bIns="50400" rtlCol="0">
            <a:spAutoFit/>
          </a:bodyPr>
          <a:lstStyle/>
          <a:p>
            <a:pPr algn="l"/>
            <a:r>
              <a:rPr lang="ru-RU" b="1" u="sng" dirty="0"/>
              <a:t>Использование модуля АХМ 1.89%</a:t>
            </a:r>
          </a:p>
        </p:txBody>
      </p:sp>
      <p:cxnSp>
        <p:nvCxnSpPr>
          <p:cNvPr id="12" name="Прямая со стрелкой 11"/>
          <p:cNvCxnSpPr/>
          <p:nvPr/>
        </p:nvCxnSpPr>
        <p:spPr>
          <a:xfrm>
            <a:off x="2154555" y="4072890"/>
            <a:ext cx="2630805" cy="2038350"/>
          </a:xfrm>
          <a:prstGeom prst="straightConnector1">
            <a:avLst/>
          </a:prstGeom>
          <a:ln w="28575">
            <a:headEnd w="lg" len="lg"/>
            <a:tailEnd type="triangle" w="lg" len="lg"/>
          </a:ln>
        </p:spPr>
        <p:style>
          <a:lnRef idx="1">
            <a:schemeClr val="dk1"/>
          </a:lnRef>
          <a:fillRef idx="0">
            <a:schemeClr val="dk1"/>
          </a:fillRef>
          <a:effectRef idx="0">
            <a:schemeClr val="dk1"/>
          </a:effectRef>
          <a:fontRef idx="minor">
            <a:schemeClr val="tx1"/>
          </a:fontRef>
        </p:style>
      </p:cxnSp>
      <p:cxnSp>
        <p:nvCxnSpPr>
          <p:cNvPr id="22" name="Прямая со стрелкой 21"/>
          <p:cNvCxnSpPr/>
          <p:nvPr/>
        </p:nvCxnSpPr>
        <p:spPr>
          <a:xfrm>
            <a:off x="14190133" y="4032738"/>
            <a:ext cx="2506134" cy="911795"/>
          </a:xfrm>
          <a:prstGeom prst="straightConnector1">
            <a:avLst/>
          </a:prstGeom>
          <a:ln w="22225">
            <a:headEnd w="lg" len="lg"/>
            <a:tailEnd type="triangle" w="lg" len="lg"/>
          </a:ln>
        </p:spPr>
        <p:style>
          <a:lnRef idx="1">
            <a:schemeClr val="dk1"/>
          </a:lnRef>
          <a:fillRef idx="0">
            <a:schemeClr val="dk1"/>
          </a:fillRef>
          <a:effectRef idx="0">
            <a:schemeClr val="dk1"/>
          </a:effectRef>
          <a:fontRef idx="minor">
            <a:schemeClr val="tx1"/>
          </a:fontRef>
        </p:style>
      </p:cxnSp>
      <p:sp>
        <p:nvSpPr>
          <p:cNvPr id="27" name="Прямоугольник 26"/>
          <p:cNvSpPr/>
          <p:nvPr/>
        </p:nvSpPr>
        <p:spPr>
          <a:xfrm>
            <a:off x="6446520" y="7757160"/>
            <a:ext cx="2164080" cy="128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p:cNvSpPr/>
          <p:nvPr/>
        </p:nvSpPr>
        <p:spPr>
          <a:xfrm>
            <a:off x="16885920" y="8107680"/>
            <a:ext cx="2164080" cy="128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24669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Выявление систематики и вылетов</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20</a:t>
            </a:fld>
            <a:endParaRPr lang="ru-RU" dirty="0"/>
          </a:p>
        </p:txBody>
      </p:sp>
      <p:sp>
        <p:nvSpPr>
          <p:cNvPr id="4" name="TextBox 3"/>
          <p:cNvSpPr txBox="1"/>
          <p:nvPr/>
        </p:nvSpPr>
        <p:spPr>
          <a:xfrm>
            <a:off x="1034715" y="1910344"/>
            <a:ext cx="23042047" cy="1763778"/>
          </a:xfrm>
          <a:prstGeom prst="rect">
            <a:avLst/>
          </a:prstGeom>
          <a:noFill/>
        </p:spPr>
        <p:txBody>
          <a:bodyPr wrap="square" lIns="50400" tIns="50400" rIns="50400" bIns="50400" rtlCol="0">
            <a:spAutoFit/>
          </a:bodyPr>
          <a:lstStyle/>
          <a:p>
            <a:r>
              <a:rPr lang="ru-RU" dirty="0"/>
              <a:t>Расхождение между расчетными и историческими данными во всех расчетах указывает на наличие ошибок в геологической модели или в принятых неопределенностях модели и требует проведения дополнительного анализа.</a:t>
            </a:r>
          </a:p>
        </p:txBody>
      </p:sp>
      <p:pic>
        <p:nvPicPr>
          <p:cNvPr id="3" name="Рисунок 2"/>
          <p:cNvPicPr>
            <a:picLocks noChangeAspect="1"/>
          </p:cNvPicPr>
          <p:nvPr/>
        </p:nvPicPr>
        <p:blipFill>
          <a:blip r:embed="rId3"/>
          <a:stretch>
            <a:fillRect/>
          </a:stretch>
        </p:blipFill>
        <p:spPr>
          <a:xfrm>
            <a:off x="1034716" y="3809920"/>
            <a:ext cx="12344400" cy="8108345"/>
          </a:xfrm>
          <a:prstGeom prst="rect">
            <a:avLst/>
          </a:prstGeom>
        </p:spPr>
      </p:pic>
      <p:pic>
        <p:nvPicPr>
          <p:cNvPr id="9" name="Рисунок 8"/>
          <p:cNvPicPr>
            <a:picLocks noChangeAspect="1"/>
          </p:cNvPicPr>
          <p:nvPr/>
        </p:nvPicPr>
        <p:blipFill>
          <a:blip r:embed="rId4"/>
          <a:stretch>
            <a:fillRect/>
          </a:stretch>
        </p:blipFill>
        <p:spPr>
          <a:xfrm>
            <a:off x="14601485" y="4194105"/>
            <a:ext cx="9475278" cy="7904333"/>
          </a:xfrm>
          <a:prstGeom prst="rect">
            <a:avLst/>
          </a:prstGeom>
        </p:spPr>
      </p:pic>
      <p:cxnSp>
        <p:nvCxnSpPr>
          <p:cNvPr id="11" name="Прямая со стрелкой 10"/>
          <p:cNvCxnSpPr/>
          <p:nvPr/>
        </p:nvCxnSpPr>
        <p:spPr>
          <a:xfrm>
            <a:off x="5895474" y="4194105"/>
            <a:ext cx="8301789" cy="209453"/>
          </a:xfrm>
          <a:prstGeom prst="straightConnector1">
            <a:avLst/>
          </a:prstGeom>
          <a:ln w="95250">
            <a:tailEnd type="triangle"/>
          </a:ln>
        </p:spPr>
        <p:style>
          <a:lnRef idx="3">
            <a:schemeClr val="accent4"/>
          </a:lnRef>
          <a:fillRef idx="0">
            <a:schemeClr val="accent4"/>
          </a:fillRef>
          <a:effectRef idx="2">
            <a:schemeClr val="accent4"/>
          </a:effectRef>
          <a:fontRef idx="minor">
            <a:schemeClr val="tx1"/>
          </a:fontRef>
        </p:style>
      </p:cxnSp>
      <p:sp>
        <p:nvSpPr>
          <p:cNvPr id="12" name="TextBox 11"/>
          <p:cNvSpPr txBox="1"/>
          <p:nvPr/>
        </p:nvSpPr>
        <p:spPr>
          <a:xfrm>
            <a:off x="3645568" y="3866214"/>
            <a:ext cx="4499811" cy="655782"/>
          </a:xfrm>
          <a:prstGeom prst="rect">
            <a:avLst/>
          </a:prstGeom>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pPr algn="l"/>
            <a:r>
              <a:rPr lang="ru-RU" b="1" dirty="0"/>
              <a:t>Скважина 880</a:t>
            </a:r>
          </a:p>
        </p:txBody>
      </p:sp>
    </p:spTree>
    <p:extLst>
      <p:ext uri="{BB962C8B-B14F-4D97-AF65-F5344CB8AC3E}">
        <p14:creationId xmlns:p14="http://schemas.microsoft.com/office/powerpoint/2010/main" val="2441628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Методы планирования эксперимента и оптимизаторы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21</a:t>
            </a:fld>
            <a:endParaRPr lang="ru-RU" dirty="0"/>
          </a:p>
        </p:txBody>
      </p:sp>
      <p:sp>
        <p:nvSpPr>
          <p:cNvPr id="6" name="TextBox 5">
            <a:extLst>
              <a:ext uri="{FF2B5EF4-FFF2-40B4-BE49-F238E27FC236}">
                <a16:creationId xmlns:a16="http://schemas.microsoft.com/office/drawing/2014/main" id="{1EF6BA57-5DCE-4044-B53B-912B462CD981}"/>
              </a:ext>
            </a:extLst>
          </p:cNvPr>
          <p:cNvSpPr txBox="1"/>
          <p:nvPr/>
        </p:nvSpPr>
        <p:spPr>
          <a:xfrm>
            <a:off x="957849" y="5728626"/>
            <a:ext cx="10807431" cy="6134205"/>
          </a:xfrm>
          <a:prstGeom prst="rect">
            <a:avLst/>
          </a:prstGeom>
          <a:noFill/>
        </p:spPr>
        <p:txBody>
          <a:bodyPr wrap="square" lIns="50400" tIns="50400" rIns="50400" bIns="50400" rtlCol="0">
            <a:spAutoFit/>
          </a:bodyPr>
          <a:lstStyle/>
          <a:p>
            <a:r>
              <a:rPr lang="ru-RU" sz="4400" b="1" dirty="0">
                <a:highlight>
                  <a:srgbClr val="EAE8E9"/>
                </a:highlight>
              </a:rPr>
              <a:t>Планирование эксперимента</a:t>
            </a:r>
            <a:endParaRPr lang="ru-RU" sz="4400" b="1" dirty="0"/>
          </a:p>
          <a:p>
            <a:pPr marL="571500" indent="-571500">
              <a:spcAft>
                <a:spcPts val="1800"/>
              </a:spcAft>
              <a:buFont typeface="Arial" panose="020B0604020202020204" pitchFamily="34" charset="0"/>
              <a:buChar char="•"/>
            </a:pPr>
            <a:r>
              <a:rPr lang="ru-RU" dirty="0"/>
              <a:t>У меня есть несколько конкурирующих гипотез</a:t>
            </a:r>
          </a:p>
          <a:p>
            <a:pPr marL="571500" indent="-571500">
              <a:spcAft>
                <a:spcPts val="1800"/>
              </a:spcAft>
              <a:buFont typeface="Arial" panose="020B0604020202020204" pitchFamily="34" charset="0"/>
              <a:buChar char="•"/>
            </a:pPr>
            <a:r>
              <a:rPr lang="ru-RU" dirty="0"/>
              <a:t>Я не знаю чувствительность результатов расчета модели от параметров неопределенности</a:t>
            </a:r>
          </a:p>
          <a:p>
            <a:pPr marL="571500" indent="-571500">
              <a:spcAft>
                <a:spcPts val="1800"/>
              </a:spcAft>
              <a:buFont typeface="Arial" panose="020B0604020202020204" pitchFamily="34" charset="0"/>
              <a:buChar char="•"/>
            </a:pPr>
            <a:r>
              <a:rPr lang="ru-RU" dirty="0"/>
              <a:t>У меня нет понимания проблем противоречия априорной информации между собой</a:t>
            </a:r>
          </a:p>
          <a:p>
            <a:pPr marL="571500" indent="-571500">
              <a:spcAft>
                <a:spcPts val="1800"/>
              </a:spcAft>
              <a:buFont typeface="Arial" panose="020B0604020202020204" pitchFamily="34" charset="0"/>
              <a:buChar char="•"/>
            </a:pPr>
            <a:r>
              <a:rPr lang="ru-RU" dirty="0"/>
              <a:t>Я не могу формализовать целевую функцию</a:t>
            </a:r>
          </a:p>
          <a:p>
            <a:pPr marL="571500" indent="-571500">
              <a:spcAft>
                <a:spcPts val="1800"/>
              </a:spcAft>
              <a:buFont typeface="Arial" panose="020B0604020202020204" pitchFamily="34" charset="0"/>
              <a:buChar char="•"/>
            </a:pPr>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13665787" y="5728626"/>
            <a:ext cx="9938751" cy="3456549"/>
          </a:xfrm>
          <a:prstGeom prst="rect">
            <a:avLst/>
          </a:prstGeom>
          <a:noFill/>
        </p:spPr>
        <p:txBody>
          <a:bodyPr wrap="square" lIns="50400" tIns="50400" rIns="50400" bIns="50400" rtlCol="0">
            <a:spAutoFit/>
          </a:bodyPr>
          <a:lstStyle/>
          <a:p>
            <a:r>
              <a:rPr lang="ru-RU" sz="4400" b="1" dirty="0">
                <a:highlight>
                  <a:srgbClr val="EAE8E9"/>
                </a:highlight>
              </a:rPr>
              <a:t>Оптимизация</a:t>
            </a:r>
            <a:endParaRPr lang="en-US" sz="4400" b="1" dirty="0">
              <a:highlight>
                <a:srgbClr val="EAE8E9"/>
              </a:highlight>
            </a:endParaRPr>
          </a:p>
          <a:p>
            <a:pPr marL="571500" indent="-571500">
              <a:spcAft>
                <a:spcPts val="3600"/>
              </a:spcAft>
              <a:buFont typeface="Arial" panose="020B0604020202020204" pitchFamily="34" charset="0"/>
              <a:buChar char="•"/>
            </a:pPr>
            <a:r>
              <a:rPr lang="ru-RU" dirty="0"/>
              <a:t>Я знаю, что влияет на результат</a:t>
            </a:r>
          </a:p>
          <a:p>
            <a:pPr marL="571500" indent="-571500">
              <a:spcAft>
                <a:spcPts val="3600"/>
              </a:spcAft>
              <a:buFont typeface="Arial" panose="020B0604020202020204" pitchFamily="34" charset="0"/>
              <a:buChar char="•"/>
            </a:pPr>
            <a:r>
              <a:rPr lang="ru-RU" dirty="0"/>
              <a:t>Я знаю какие параметры хочу оптимизировать и эти параметры друг другу не противоречат</a:t>
            </a:r>
          </a:p>
        </p:txBody>
      </p:sp>
      <p:sp>
        <p:nvSpPr>
          <p:cNvPr id="7" name="Прямоугольник 6"/>
          <p:cNvSpPr/>
          <p:nvPr/>
        </p:nvSpPr>
        <p:spPr>
          <a:xfrm>
            <a:off x="4593908" y="3446795"/>
            <a:ext cx="14950225" cy="144655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r"/>
            <a:r>
              <a:rPr lang="ru-RU" sz="4400" i="1" dirty="0"/>
              <a:t>«Преждевременная оптимизация есть корень всех зол» </a:t>
            </a:r>
            <a:br>
              <a:rPr lang="ru-RU" sz="4400" i="1" dirty="0"/>
            </a:br>
            <a:r>
              <a:rPr lang="ru-RU" sz="4400" dirty="0"/>
              <a:t>Энтони Хоар</a:t>
            </a:r>
          </a:p>
        </p:txBody>
      </p:sp>
    </p:spTree>
    <p:extLst>
      <p:ext uri="{BB962C8B-B14F-4D97-AF65-F5344CB8AC3E}">
        <p14:creationId xmlns:p14="http://schemas.microsoft.com/office/powerpoint/2010/main" val="2368194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Заключение</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22</a:t>
            </a:fld>
            <a:endParaRPr lang="ru-RU" dirty="0"/>
          </a:p>
        </p:txBody>
      </p:sp>
      <p:graphicFrame>
        <p:nvGraphicFramePr>
          <p:cNvPr id="4" name="Схема 3"/>
          <p:cNvGraphicFramePr/>
          <p:nvPr>
            <p:extLst>
              <p:ext uri="{D42A27DB-BD31-4B8C-83A1-F6EECF244321}">
                <p14:modId xmlns:p14="http://schemas.microsoft.com/office/powerpoint/2010/main" val="2867041421"/>
              </p:ext>
            </p:extLst>
          </p:nvPr>
        </p:nvGraphicFramePr>
        <p:xfrm>
          <a:off x="1354388" y="0"/>
          <a:ext cx="22182375" cy="145522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4548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86F98995-59D9-4A48-ADFF-0CCBED9CD2E6}"/>
              </a:ext>
            </a:extLst>
          </p:cNvPr>
          <p:cNvSpPr>
            <a:spLocks noGrp="1"/>
          </p:cNvSpPr>
          <p:nvPr>
            <p:ph type="body" sz="quarter" idx="30"/>
          </p:nvPr>
        </p:nvSpPr>
        <p:spPr/>
        <p:txBody>
          <a:bodyPr/>
          <a:lstStyle/>
          <a:p>
            <a:r>
              <a:rPr lang="ru-RU" dirty="0"/>
              <a:t>Хотите узнать больше?</a:t>
            </a:r>
          </a:p>
        </p:txBody>
      </p:sp>
      <p:sp>
        <p:nvSpPr>
          <p:cNvPr id="3" name="Текст 2">
            <a:extLst>
              <a:ext uri="{FF2B5EF4-FFF2-40B4-BE49-F238E27FC236}">
                <a16:creationId xmlns:a16="http://schemas.microsoft.com/office/drawing/2014/main" id="{85D0C6B8-C088-4EB5-A20D-3FDE2A3EB7AE}"/>
              </a:ext>
            </a:extLst>
          </p:cNvPr>
          <p:cNvSpPr>
            <a:spLocks noGrp="1"/>
          </p:cNvSpPr>
          <p:nvPr>
            <p:ph type="body" sz="quarter" idx="31"/>
          </p:nvPr>
        </p:nvSpPr>
        <p:spPr/>
        <p:txBody>
          <a:bodyPr/>
          <a:lstStyle/>
          <a:p>
            <a:r>
              <a:rPr lang="ru-RU" dirty="0"/>
              <a:t>Остались вопросы?</a:t>
            </a:r>
          </a:p>
        </p:txBody>
      </p:sp>
      <p:sp>
        <p:nvSpPr>
          <p:cNvPr id="4" name="Текст 3">
            <a:extLst>
              <a:ext uri="{FF2B5EF4-FFF2-40B4-BE49-F238E27FC236}">
                <a16:creationId xmlns:a16="http://schemas.microsoft.com/office/drawing/2014/main" id="{0D24577C-3132-4C84-B823-D4ACA5A46BD5}"/>
              </a:ext>
            </a:extLst>
          </p:cNvPr>
          <p:cNvSpPr>
            <a:spLocks noGrp="1"/>
          </p:cNvSpPr>
          <p:nvPr>
            <p:ph type="body" sz="quarter" idx="32"/>
          </p:nvPr>
        </p:nvSpPr>
        <p:spPr/>
        <p:txBody>
          <a:bodyPr/>
          <a:lstStyle/>
          <a:p>
            <a:r>
              <a:rPr lang="en-US" dirty="0"/>
              <a:t>www.rfdyn.ru</a:t>
            </a:r>
            <a:endParaRPr lang="ru-RU" dirty="0"/>
          </a:p>
        </p:txBody>
      </p:sp>
      <p:sp>
        <p:nvSpPr>
          <p:cNvPr id="5" name="Текст 4">
            <a:extLst>
              <a:ext uri="{FF2B5EF4-FFF2-40B4-BE49-F238E27FC236}">
                <a16:creationId xmlns:a16="http://schemas.microsoft.com/office/drawing/2014/main" id="{BB76D15E-47D3-4425-B585-0A3DD3313126}"/>
              </a:ext>
            </a:extLst>
          </p:cNvPr>
          <p:cNvSpPr>
            <a:spLocks noGrp="1"/>
          </p:cNvSpPr>
          <p:nvPr>
            <p:ph type="body" sz="quarter" idx="33"/>
          </p:nvPr>
        </p:nvSpPr>
        <p:spPr/>
        <p:txBody>
          <a:bodyPr/>
          <a:lstStyle/>
          <a:p>
            <a:r>
              <a:rPr lang="ru-RU" dirty="0">
                <a:solidFill>
                  <a:schemeClr val="bg1"/>
                </a:solidFill>
              </a:rPr>
              <a:t>Описание функционала, учебные курсы и видеоуроки доступны на сайте:</a:t>
            </a:r>
          </a:p>
        </p:txBody>
      </p:sp>
      <p:sp>
        <p:nvSpPr>
          <p:cNvPr id="6" name="Текст 5">
            <a:extLst>
              <a:ext uri="{FF2B5EF4-FFF2-40B4-BE49-F238E27FC236}">
                <a16:creationId xmlns:a16="http://schemas.microsoft.com/office/drawing/2014/main" id="{31C85DD0-9516-419C-8C10-389296EC6F6B}"/>
              </a:ext>
            </a:extLst>
          </p:cNvPr>
          <p:cNvSpPr>
            <a:spLocks noGrp="1"/>
          </p:cNvSpPr>
          <p:nvPr>
            <p:ph type="body" sz="quarter" idx="35"/>
          </p:nvPr>
        </p:nvSpPr>
        <p:spPr/>
        <p:txBody>
          <a:bodyPr/>
          <a:lstStyle/>
          <a:p>
            <a:r>
              <a:rPr lang="en-US" dirty="0"/>
              <a:t>tnavigator@rfdyn.ru</a:t>
            </a:r>
            <a:endParaRPr lang="ru-RU" dirty="0"/>
          </a:p>
        </p:txBody>
      </p:sp>
      <p:sp>
        <p:nvSpPr>
          <p:cNvPr id="7" name="Текст 6">
            <a:extLst>
              <a:ext uri="{FF2B5EF4-FFF2-40B4-BE49-F238E27FC236}">
                <a16:creationId xmlns:a16="http://schemas.microsoft.com/office/drawing/2014/main" id="{92ED2ED9-F5A7-4E7A-BFDA-08CD24B7ACF4}"/>
              </a:ext>
            </a:extLst>
          </p:cNvPr>
          <p:cNvSpPr>
            <a:spLocks noGrp="1"/>
          </p:cNvSpPr>
          <p:nvPr>
            <p:ph type="body" sz="quarter" idx="38"/>
          </p:nvPr>
        </p:nvSpPr>
        <p:spPr/>
        <p:txBody>
          <a:bodyPr/>
          <a:lstStyle/>
          <a:p>
            <a:r>
              <a:rPr lang="ru-RU" dirty="0">
                <a:solidFill>
                  <a:schemeClr val="bg1"/>
                </a:solidFill>
              </a:rPr>
              <a:t>Обратиться в техническую</a:t>
            </a:r>
            <a:br>
              <a:rPr lang="ru-RU" dirty="0">
                <a:solidFill>
                  <a:schemeClr val="bg1"/>
                </a:solidFill>
              </a:rPr>
            </a:br>
            <a:r>
              <a:rPr lang="ru-RU" dirty="0">
                <a:solidFill>
                  <a:schemeClr val="bg1"/>
                </a:solidFill>
              </a:rPr>
              <a:t>поддержку:</a:t>
            </a:r>
          </a:p>
        </p:txBody>
      </p:sp>
    </p:spTree>
    <p:extLst>
      <p:ext uri="{BB962C8B-B14F-4D97-AF65-F5344CB8AC3E}">
        <p14:creationId xmlns:p14="http://schemas.microsoft.com/office/powerpoint/2010/main" val="1191835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Мотивация использования модуля </a:t>
            </a:r>
            <a:r>
              <a:rPr lang="en-US" dirty="0"/>
              <a:t>AHM</a:t>
            </a:r>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814388" y="2876962"/>
            <a:ext cx="10870120" cy="8103975"/>
          </a:xfrm>
          <a:prstGeom prst="rect">
            <a:avLst/>
          </a:prstGeom>
          <a:noFill/>
        </p:spPr>
        <p:txBody>
          <a:bodyPr wrap="square" lIns="50400" tIns="50400" rIns="50400" bIns="50400" rtlCol="0">
            <a:spAutoFit/>
          </a:bodyPr>
          <a:lstStyle/>
          <a:p>
            <a:r>
              <a:rPr lang="ru-RU" sz="4800" b="1" dirty="0">
                <a:highlight>
                  <a:srgbClr val="EAE8E9"/>
                </a:highlight>
              </a:rPr>
              <a:t>Причины активно использовать</a:t>
            </a:r>
            <a:endParaRPr lang="en-US" sz="4800" b="1" dirty="0">
              <a:highlight>
                <a:srgbClr val="EAE8E9"/>
              </a:highlight>
            </a:endParaRPr>
          </a:p>
          <a:p>
            <a:endParaRPr lang="ru-RU" sz="4800" b="1" dirty="0"/>
          </a:p>
          <a:p>
            <a:pPr marL="571500" indent="-571500">
              <a:spcAft>
                <a:spcPts val="3000"/>
              </a:spcAft>
              <a:buFont typeface="Arial" panose="020B0604020202020204" pitchFamily="34" charset="0"/>
              <a:buChar char="•"/>
            </a:pPr>
            <a:r>
              <a:rPr lang="ru-RU" dirty="0"/>
              <a:t>Станция считает, даже когда инженер отдыхает.</a:t>
            </a:r>
            <a:endParaRPr lang="en-US" dirty="0"/>
          </a:p>
          <a:p>
            <a:pPr marL="571500" indent="-571500">
              <a:spcAft>
                <a:spcPts val="3000"/>
              </a:spcAft>
              <a:buFont typeface="Arial" panose="020B0604020202020204" pitchFamily="34" charset="0"/>
              <a:buChar char="•"/>
            </a:pPr>
            <a:r>
              <a:rPr lang="ru-RU" dirty="0"/>
              <a:t>Сокращает рутину для задач оптимизации</a:t>
            </a:r>
          </a:p>
          <a:p>
            <a:pPr marL="571500" indent="-571500">
              <a:spcAft>
                <a:spcPts val="3000"/>
              </a:spcAft>
              <a:buFont typeface="Arial" panose="020B0604020202020204" pitchFamily="34" charset="0"/>
              <a:buChar char="•"/>
            </a:pPr>
            <a:r>
              <a:rPr lang="ru-RU" dirty="0"/>
              <a:t>Можно провести анализ чувствительности модели и не тратить время на ненужные расчеты</a:t>
            </a:r>
          </a:p>
          <a:p>
            <a:pPr marL="571500" indent="-571500">
              <a:spcAft>
                <a:spcPts val="3000"/>
              </a:spcAft>
              <a:buFont typeface="Arial" panose="020B0604020202020204" pitchFamily="34" charset="0"/>
              <a:buChar char="•"/>
            </a:pPr>
            <a:r>
              <a:rPr lang="ru-RU" dirty="0"/>
              <a:t>Есть возможность создание прокси-модели и проведения моделирования Монте-Карло для анализа рисков.</a:t>
            </a:r>
          </a:p>
          <a:p>
            <a:pPr marL="571500" indent="-571500">
              <a:spcAft>
                <a:spcPts val="1800"/>
              </a:spcAft>
              <a:buFont typeface="Arial" panose="020B0604020202020204" pitchFamily="34" charset="0"/>
              <a:buChar char="•"/>
            </a:pPr>
            <a:endParaRPr lang="ru-RU" dirty="0"/>
          </a:p>
        </p:txBody>
      </p:sp>
      <p:sp>
        <p:nvSpPr>
          <p:cNvPr id="2" name="Номер слайда 1">
            <a:extLst>
              <a:ext uri="{FF2B5EF4-FFF2-40B4-BE49-F238E27FC236}">
                <a16:creationId xmlns:a16="http://schemas.microsoft.com/office/drawing/2014/main" id="{65975EBA-38EC-4881-A412-04193D63CAC8}"/>
              </a:ext>
            </a:extLst>
          </p:cNvPr>
          <p:cNvSpPr>
            <a:spLocks noGrp="1"/>
          </p:cNvSpPr>
          <p:nvPr>
            <p:ph type="sldNum" sz="quarter" idx="10"/>
          </p:nvPr>
        </p:nvSpPr>
        <p:spPr/>
        <p:txBody>
          <a:bodyPr/>
          <a:lstStyle/>
          <a:p>
            <a:fld id="{D977F6D6-9B5F-484A-9E89-3E1DE07AA3A3}" type="slidenum">
              <a:rPr lang="ru-RU" smtClean="0"/>
              <a:pPr/>
              <a:t>3</a:t>
            </a:fld>
            <a:endParaRPr lang="ru-RU" dirty="0"/>
          </a:p>
        </p:txBody>
      </p:sp>
      <p:sp>
        <p:nvSpPr>
          <p:cNvPr id="10" name="TextBox 9">
            <a:extLst>
              <a:ext uri="{FF2B5EF4-FFF2-40B4-BE49-F238E27FC236}">
                <a16:creationId xmlns:a16="http://schemas.microsoft.com/office/drawing/2014/main" id="{1EF6BA57-5DCE-4044-B53B-912B462CD981}"/>
              </a:ext>
            </a:extLst>
          </p:cNvPr>
          <p:cNvSpPr txBox="1"/>
          <p:nvPr/>
        </p:nvSpPr>
        <p:spPr>
          <a:xfrm>
            <a:off x="12341394" y="2876962"/>
            <a:ext cx="12042606" cy="840448"/>
          </a:xfrm>
          <a:prstGeom prst="rect">
            <a:avLst/>
          </a:prstGeom>
          <a:noFill/>
        </p:spPr>
        <p:txBody>
          <a:bodyPr wrap="square" lIns="50400" tIns="50400" rIns="50400" bIns="50400" rtlCol="0">
            <a:spAutoFit/>
          </a:bodyPr>
          <a:lstStyle/>
          <a:p>
            <a:r>
              <a:rPr lang="ru-RU" sz="4800" b="1" dirty="0">
                <a:highlight>
                  <a:srgbClr val="EAE8E9"/>
                </a:highlight>
              </a:rPr>
              <a:t>Причины активного не использования</a:t>
            </a:r>
            <a:endParaRPr lang="en-US" sz="4800" b="1" dirty="0">
              <a:highlight>
                <a:srgbClr val="EAE8E9"/>
              </a:highlight>
            </a:endParaRPr>
          </a:p>
        </p:txBody>
      </p:sp>
      <p:pic>
        <p:nvPicPr>
          <p:cNvPr id="9" name="Рисунок 8"/>
          <p:cNvPicPr>
            <a:picLocks noChangeAspect="1"/>
          </p:cNvPicPr>
          <p:nvPr/>
        </p:nvPicPr>
        <p:blipFill>
          <a:blip r:embed="rId3"/>
          <a:stretch>
            <a:fillRect/>
          </a:stretch>
        </p:blipFill>
        <p:spPr>
          <a:xfrm>
            <a:off x="13794175" y="3855720"/>
            <a:ext cx="8545702" cy="9127937"/>
          </a:xfrm>
          <a:prstGeom prst="rect">
            <a:avLst/>
          </a:prstGeom>
        </p:spPr>
      </p:pic>
    </p:spTree>
    <p:extLst>
      <p:ext uri="{BB962C8B-B14F-4D97-AF65-F5344CB8AC3E}">
        <p14:creationId xmlns:p14="http://schemas.microsoft.com/office/powerpoint/2010/main" val="3883923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4</a:t>
            </a:fld>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1422163" y="3494956"/>
            <a:ext cx="22182375" cy="1209780"/>
          </a:xfrm>
          <a:prstGeom prst="rect">
            <a:avLst/>
          </a:prstGeom>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r>
              <a:rPr lang="ru-RU" b="1" dirty="0">
                <a:solidFill>
                  <a:schemeClr val="accent4"/>
                </a:solidFill>
              </a:rPr>
              <a:t>ЗАДАЧА</a:t>
            </a:r>
          </a:p>
          <a:p>
            <a:r>
              <a:rPr lang="ru-RU" dirty="0"/>
              <a:t>Максимально сократить время расчета реализации модели с минимальными потерями в точности</a:t>
            </a:r>
          </a:p>
        </p:txBody>
      </p:sp>
      <p:sp>
        <p:nvSpPr>
          <p:cNvPr id="9" name="TextBox 8">
            <a:extLst>
              <a:ext uri="{FF2B5EF4-FFF2-40B4-BE49-F238E27FC236}">
                <a16:creationId xmlns:a16="http://schemas.microsoft.com/office/drawing/2014/main" id="{1EF6BA57-5DCE-4044-B53B-912B462CD981}"/>
              </a:ext>
            </a:extLst>
          </p:cNvPr>
          <p:cNvSpPr txBox="1"/>
          <p:nvPr/>
        </p:nvSpPr>
        <p:spPr>
          <a:xfrm>
            <a:off x="5446849" y="5477715"/>
            <a:ext cx="16406812" cy="5887984"/>
          </a:xfrm>
          <a:prstGeom prst="rect">
            <a:avLst/>
          </a:prstGeom>
          <a:noFill/>
        </p:spPr>
        <p:txBody>
          <a:bodyPr wrap="square" lIns="50400" tIns="50400" rIns="50400" bIns="50400" rtlCol="0">
            <a:spAutoFit/>
          </a:bodyPr>
          <a:lstStyle/>
          <a:p>
            <a:r>
              <a:rPr lang="ru-RU" sz="4800" dirty="0">
                <a:highlight>
                  <a:srgbClr val="EAE8E9"/>
                </a:highlight>
              </a:rPr>
              <a:t>Инженерные решения</a:t>
            </a:r>
            <a:endParaRPr lang="en-US" sz="4800" dirty="0">
              <a:highlight>
                <a:srgbClr val="EAE8E9"/>
              </a:highlight>
            </a:endParaRPr>
          </a:p>
          <a:p>
            <a:pPr marL="571500" indent="-571500">
              <a:spcAft>
                <a:spcPts val="1200"/>
              </a:spcAft>
              <a:buFont typeface="Arial" panose="020B0604020202020204" pitchFamily="34" charset="0"/>
              <a:buChar char="•"/>
            </a:pPr>
            <a:r>
              <a:rPr lang="ru-RU" sz="4800" dirty="0"/>
              <a:t>Укрупнение сетки</a:t>
            </a:r>
          </a:p>
          <a:p>
            <a:pPr marL="571500" indent="-571500">
              <a:spcAft>
                <a:spcPts val="1200"/>
              </a:spcAft>
              <a:buFont typeface="Arial" panose="020B0604020202020204" pitchFamily="34" charset="0"/>
              <a:buChar char="•"/>
            </a:pPr>
            <a:r>
              <a:rPr lang="ru-RU" sz="4800" dirty="0"/>
              <a:t>Сокращение расчетных шагов(не полный расчет, объединение шагов в год)</a:t>
            </a:r>
          </a:p>
          <a:p>
            <a:pPr marL="571500" indent="-571500">
              <a:spcAft>
                <a:spcPts val="1200"/>
              </a:spcAft>
              <a:buFont typeface="Arial" panose="020B0604020202020204" pitchFamily="34" charset="0"/>
              <a:buChar char="•"/>
            </a:pPr>
            <a:r>
              <a:rPr lang="ru-RU" sz="4800" dirty="0"/>
              <a:t>Удаление из модели ячеек с водой</a:t>
            </a:r>
          </a:p>
          <a:p>
            <a:pPr marL="571500" indent="-571500">
              <a:spcAft>
                <a:spcPts val="1200"/>
              </a:spcAft>
              <a:buFont typeface="Arial" panose="020B0604020202020204" pitchFamily="34" charset="0"/>
              <a:buChar char="•"/>
            </a:pPr>
            <a:r>
              <a:rPr lang="ru-RU" sz="4800" dirty="0"/>
              <a:t>Вырезание участков модели</a:t>
            </a:r>
          </a:p>
          <a:p>
            <a:pPr marL="571500" indent="-571500">
              <a:spcAft>
                <a:spcPts val="1200"/>
              </a:spcAft>
              <a:buFont typeface="Arial" panose="020B0604020202020204" pitchFamily="34" charset="0"/>
              <a:buChar char="•"/>
            </a:pPr>
            <a:r>
              <a:rPr lang="ru-RU" sz="4800" dirty="0"/>
              <a:t>Тюнинг модели</a:t>
            </a:r>
          </a:p>
        </p:txBody>
      </p:sp>
    </p:spTree>
    <p:extLst>
      <p:ext uri="{BB962C8B-B14F-4D97-AF65-F5344CB8AC3E}">
        <p14:creationId xmlns:p14="http://schemas.microsoft.com/office/powerpoint/2010/main" val="785319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5</a:t>
            </a:fld>
            <a:endParaRPr lang="ru-RU" dirty="0"/>
          </a:p>
        </p:txBody>
      </p:sp>
      <p:pic>
        <p:nvPicPr>
          <p:cNvPr id="2" name="Рисунок 1"/>
          <p:cNvPicPr>
            <a:picLocks noChangeAspect="1"/>
          </p:cNvPicPr>
          <p:nvPr/>
        </p:nvPicPr>
        <p:blipFill>
          <a:blip r:embed="rId3"/>
          <a:stretch>
            <a:fillRect/>
          </a:stretch>
        </p:blipFill>
        <p:spPr>
          <a:xfrm>
            <a:off x="1528743" y="8806466"/>
            <a:ext cx="5782577" cy="3791446"/>
          </a:xfrm>
          <a:prstGeom prst="rect">
            <a:avLst/>
          </a:prstGeom>
        </p:spPr>
      </p:pic>
      <p:pic>
        <p:nvPicPr>
          <p:cNvPr id="3" name="Рисунок 2"/>
          <p:cNvPicPr>
            <a:picLocks noChangeAspect="1"/>
          </p:cNvPicPr>
          <p:nvPr/>
        </p:nvPicPr>
        <p:blipFill>
          <a:blip r:embed="rId4"/>
          <a:stretch>
            <a:fillRect/>
          </a:stretch>
        </p:blipFill>
        <p:spPr>
          <a:xfrm>
            <a:off x="1528743" y="3237816"/>
            <a:ext cx="6452030" cy="5568650"/>
          </a:xfrm>
          <a:prstGeom prst="rect">
            <a:avLst/>
          </a:prstGeom>
        </p:spPr>
      </p:pic>
      <p:pic>
        <p:nvPicPr>
          <p:cNvPr id="7" name="Рисунок 6"/>
          <p:cNvPicPr>
            <a:picLocks noChangeAspect="1"/>
          </p:cNvPicPr>
          <p:nvPr/>
        </p:nvPicPr>
        <p:blipFill>
          <a:blip r:embed="rId5"/>
          <a:stretch>
            <a:fillRect/>
          </a:stretch>
        </p:blipFill>
        <p:spPr>
          <a:xfrm>
            <a:off x="15840718" y="3008741"/>
            <a:ext cx="5239909" cy="5591749"/>
          </a:xfrm>
          <a:prstGeom prst="rect">
            <a:avLst/>
          </a:prstGeom>
        </p:spPr>
      </p:pic>
      <p:pic>
        <p:nvPicPr>
          <p:cNvPr id="10" name="Рисунок 9"/>
          <p:cNvPicPr>
            <a:picLocks noChangeAspect="1"/>
          </p:cNvPicPr>
          <p:nvPr/>
        </p:nvPicPr>
        <p:blipFill>
          <a:blip r:embed="rId6"/>
          <a:stretch>
            <a:fillRect/>
          </a:stretch>
        </p:blipFill>
        <p:spPr>
          <a:xfrm>
            <a:off x="15840718" y="9012303"/>
            <a:ext cx="6759542" cy="3379771"/>
          </a:xfrm>
          <a:prstGeom prst="rect">
            <a:avLst/>
          </a:prstGeom>
        </p:spPr>
      </p:pic>
      <p:pic>
        <p:nvPicPr>
          <p:cNvPr id="4" name="Рисунок 3"/>
          <p:cNvPicPr>
            <a:picLocks noChangeAspect="1"/>
          </p:cNvPicPr>
          <p:nvPr/>
        </p:nvPicPr>
        <p:blipFill>
          <a:blip r:embed="rId7"/>
          <a:stretch>
            <a:fillRect/>
          </a:stretch>
        </p:blipFill>
        <p:spPr>
          <a:xfrm>
            <a:off x="9672785" y="7221069"/>
            <a:ext cx="4372232" cy="5171005"/>
          </a:xfrm>
          <a:prstGeom prst="rect">
            <a:avLst/>
          </a:prstGeom>
        </p:spPr>
      </p:pic>
      <p:sp>
        <p:nvSpPr>
          <p:cNvPr id="8" name="Стрелка вправо 7"/>
          <p:cNvSpPr/>
          <p:nvPr/>
        </p:nvSpPr>
        <p:spPr>
          <a:xfrm>
            <a:off x="8537704" y="3880889"/>
            <a:ext cx="6950704" cy="1143000"/>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ru-RU"/>
          </a:p>
        </p:txBody>
      </p:sp>
      <p:sp>
        <p:nvSpPr>
          <p:cNvPr id="11" name="TextBox 10">
            <a:extLst>
              <a:ext uri="{FF2B5EF4-FFF2-40B4-BE49-F238E27FC236}">
                <a16:creationId xmlns:a16="http://schemas.microsoft.com/office/drawing/2014/main" id="{1EF6BA57-5DCE-4044-B53B-912B462CD981}"/>
              </a:ext>
            </a:extLst>
          </p:cNvPr>
          <p:cNvSpPr txBox="1"/>
          <p:nvPr/>
        </p:nvSpPr>
        <p:spPr>
          <a:xfrm>
            <a:off x="8386743" y="5247178"/>
            <a:ext cx="6847814" cy="2256220"/>
          </a:xfrm>
          <a:prstGeom prst="rect">
            <a:avLst/>
          </a:prstGeom>
          <a:solidFill>
            <a:schemeClr val="bg1"/>
          </a:solidFill>
        </p:spPr>
        <p:txBody>
          <a:bodyPr wrap="square" lIns="50400" tIns="50400" rIns="50400" bIns="50400" rtlCol="0">
            <a:spAutoFit/>
          </a:bodyPr>
          <a:lstStyle/>
          <a:p>
            <a:pPr marL="457200" indent="-457200">
              <a:buFont typeface="Arial" panose="020B0604020202020204" pitchFamily="34" charset="0"/>
              <a:buChar char="•"/>
            </a:pPr>
            <a:r>
              <a:rPr lang="ru-RU" sz="2800" dirty="0"/>
              <a:t>Обрезаем сетку в пределах целевой </a:t>
            </a:r>
            <a:r>
              <a:rPr lang="ru-RU" sz="2800" dirty="0" err="1"/>
              <a:t>нефтенасыщенного</a:t>
            </a:r>
            <a:r>
              <a:rPr lang="ru-RU" sz="2800" dirty="0"/>
              <a:t> контура</a:t>
            </a:r>
          </a:p>
          <a:p>
            <a:pPr marL="457200" indent="-457200">
              <a:buFont typeface="Arial" panose="020B0604020202020204" pitchFamily="34" charset="0"/>
              <a:buChar char="•"/>
            </a:pPr>
            <a:endParaRPr lang="ru-RU" sz="2800" dirty="0"/>
          </a:p>
          <a:p>
            <a:pPr marL="457200" indent="-457200">
              <a:buFont typeface="Arial" panose="020B0604020202020204" pitchFamily="34" charset="0"/>
              <a:buChar char="•"/>
            </a:pPr>
            <a:r>
              <a:rPr lang="ru-RU" sz="2800" dirty="0"/>
              <a:t>Обрезаем залежь по глубине</a:t>
            </a:r>
          </a:p>
          <a:p>
            <a:pPr marL="457200" indent="-457200">
              <a:buFont typeface="Arial" panose="020B0604020202020204" pitchFamily="34" charset="0"/>
              <a:buChar char="•"/>
            </a:pPr>
            <a:endParaRPr lang="en-US" sz="2800" dirty="0"/>
          </a:p>
        </p:txBody>
      </p:sp>
      <p:sp>
        <p:nvSpPr>
          <p:cNvPr id="9" name="Прямоугольник 8"/>
          <p:cNvSpPr/>
          <p:nvPr/>
        </p:nvSpPr>
        <p:spPr>
          <a:xfrm>
            <a:off x="1289957" y="2721977"/>
            <a:ext cx="6858000"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a:extLst>
              <a:ext uri="{FF2B5EF4-FFF2-40B4-BE49-F238E27FC236}">
                <a16:creationId xmlns:a16="http://schemas.microsoft.com/office/drawing/2014/main" id="{1EF6BA57-5DCE-4044-B53B-912B462CD981}"/>
              </a:ext>
            </a:extLst>
          </p:cNvPr>
          <p:cNvSpPr txBox="1"/>
          <p:nvPr/>
        </p:nvSpPr>
        <p:spPr>
          <a:xfrm>
            <a:off x="2975430" y="2742405"/>
            <a:ext cx="4335890" cy="532672"/>
          </a:xfrm>
          <a:prstGeom prst="rect">
            <a:avLst/>
          </a:prstGeom>
          <a:noFill/>
        </p:spPr>
        <p:txBody>
          <a:bodyPr wrap="square" lIns="50400" tIns="50400" rIns="50400" bIns="50400" rtlCol="0">
            <a:spAutoFit/>
          </a:bodyPr>
          <a:lstStyle/>
          <a:p>
            <a:r>
              <a:rPr lang="ru-RU" sz="2800" b="1" dirty="0">
                <a:highlight>
                  <a:srgbClr val="EAE8E9"/>
                </a:highlight>
              </a:rPr>
              <a:t>ИСХОДНАЯ МОДЕЛЬ</a:t>
            </a:r>
          </a:p>
        </p:txBody>
      </p:sp>
      <p:sp>
        <p:nvSpPr>
          <p:cNvPr id="15" name="Прямоугольник 14"/>
          <p:cNvSpPr/>
          <p:nvPr/>
        </p:nvSpPr>
        <p:spPr>
          <a:xfrm>
            <a:off x="15742259" y="2802588"/>
            <a:ext cx="7134069"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TextBox 15">
            <a:extLst>
              <a:ext uri="{FF2B5EF4-FFF2-40B4-BE49-F238E27FC236}">
                <a16:creationId xmlns:a16="http://schemas.microsoft.com/office/drawing/2014/main" id="{1EF6BA57-5DCE-4044-B53B-912B462CD981}"/>
              </a:ext>
            </a:extLst>
          </p:cNvPr>
          <p:cNvSpPr txBox="1"/>
          <p:nvPr/>
        </p:nvSpPr>
        <p:spPr>
          <a:xfrm>
            <a:off x="17427733" y="2823016"/>
            <a:ext cx="4335890" cy="532672"/>
          </a:xfrm>
          <a:prstGeom prst="rect">
            <a:avLst/>
          </a:prstGeom>
          <a:noFill/>
        </p:spPr>
        <p:txBody>
          <a:bodyPr wrap="square" lIns="50400" tIns="50400" rIns="50400" bIns="50400" rtlCol="0">
            <a:spAutoFit/>
          </a:bodyPr>
          <a:lstStyle/>
          <a:p>
            <a:r>
              <a:rPr lang="ru-RU" sz="2800" b="1" dirty="0">
                <a:highlight>
                  <a:srgbClr val="EAE8E9"/>
                </a:highlight>
              </a:rPr>
              <a:t>РАБОЧАЯ МОДЕЛЬ</a:t>
            </a:r>
          </a:p>
        </p:txBody>
      </p:sp>
    </p:spTree>
    <p:extLst>
      <p:ext uri="{BB962C8B-B14F-4D97-AF65-F5344CB8AC3E}">
        <p14:creationId xmlns:p14="http://schemas.microsoft.com/office/powerpoint/2010/main" val="92263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6</a:t>
            </a:fld>
            <a:endParaRPr lang="ru-RU" dirty="0"/>
          </a:p>
        </p:txBody>
      </p:sp>
      <p:pic>
        <p:nvPicPr>
          <p:cNvPr id="4" name="Рисунок 3"/>
          <p:cNvPicPr>
            <a:picLocks noChangeAspect="1"/>
          </p:cNvPicPr>
          <p:nvPr/>
        </p:nvPicPr>
        <p:blipFill>
          <a:blip r:embed="rId3"/>
          <a:stretch>
            <a:fillRect/>
          </a:stretch>
        </p:blipFill>
        <p:spPr>
          <a:xfrm>
            <a:off x="814388" y="3213796"/>
            <a:ext cx="9581787" cy="9268913"/>
          </a:xfrm>
          <a:prstGeom prst="rect">
            <a:avLst/>
          </a:prstGeom>
        </p:spPr>
      </p:pic>
      <p:sp>
        <p:nvSpPr>
          <p:cNvPr id="11" name="Стрелка: вправо 2">
            <a:extLst>
              <a:ext uri="{FF2B5EF4-FFF2-40B4-BE49-F238E27FC236}">
                <a16:creationId xmlns:a16="http://schemas.microsoft.com/office/drawing/2014/main" id="{8935A460-A770-465A-B427-7430D778742E}"/>
              </a:ext>
            </a:extLst>
          </p:cNvPr>
          <p:cNvSpPr/>
          <p:nvPr/>
        </p:nvSpPr>
        <p:spPr>
          <a:xfrm rot="16200000">
            <a:off x="6527833" y="7014565"/>
            <a:ext cx="8717457" cy="1399140"/>
          </a:xfrm>
          <a:prstGeom prst="rightArrow">
            <a:avLst/>
          </a:prstGeom>
          <a:solidFill>
            <a:srgbClr val="7DFE7D"/>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b="1" dirty="0">
                <a:solidFill>
                  <a:schemeClr val="tx1"/>
                </a:solidFill>
              </a:rPr>
              <a:t>Исходная модель</a:t>
            </a:r>
          </a:p>
        </p:txBody>
      </p:sp>
      <p:sp>
        <p:nvSpPr>
          <p:cNvPr id="14" name="TextBox 13">
            <a:extLst>
              <a:ext uri="{FF2B5EF4-FFF2-40B4-BE49-F238E27FC236}">
                <a16:creationId xmlns:a16="http://schemas.microsoft.com/office/drawing/2014/main" id="{2008EBAB-9D55-4703-921D-EAEB1E6C5A55}"/>
              </a:ext>
            </a:extLst>
          </p:cNvPr>
          <p:cNvSpPr txBox="1"/>
          <p:nvPr/>
        </p:nvSpPr>
        <p:spPr>
          <a:xfrm>
            <a:off x="10548247" y="2721977"/>
            <a:ext cx="1790700" cy="655782"/>
          </a:xfrm>
          <a:prstGeom prst="rect">
            <a:avLst/>
          </a:prstGeom>
          <a:noFill/>
        </p:spPr>
        <p:txBody>
          <a:bodyPr wrap="square" lIns="50400" tIns="50400" rIns="50400" bIns="50400" rtlCol="0">
            <a:spAutoFit/>
          </a:bodyPr>
          <a:lstStyle/>
          <a:p>
            <a:pPr algn="l"/>
            <a:r>
              <a:rPr lang="ru-RU" b="1" dirty="0"/>
              <a:t>29 мин</a:t>
            </a:r>
          </a:p>
        </p:txBody>
      </p:sp>
      <p:graphicFrame>
        <p:nvGraphicFramePr>
          <p:cNvPr id="9" name="Таблица 8"/>
          <p:cNvGraphicFramePr>
            <a:graphicFrameLocks noGrp="1"/>
          </p:cNvGraphicFramePr>
          <p:nvPr/>
        </p:nvGraphicFramePr>
        <p:xfrm>
          <a:off x="15828101" y="2721975"/>
          <a:ext cx="7848961" cy="9350888"/>
        </p:xfrm>
        <a:graphic>
          <a:graphicData uri="http://schemas.openxmlformats.org/drawingml/2006/table">
            <a:tbl>
              <a:tblPr>
                <a:tableStyleId>{793D81CF-94F2-401A-BA57-92F5A7B2D0C5}</a:tableStyleId>
              </a:tblPr>
              <a:tblGrid>
                <a:gridCol w="3549096">
                  <a:extLst>
                    <a:ext uri="{9D8B030D-6E8A-4147-A177-3AD203B41FA5}">
                      <a16:colId xmlns:a16="http://schemas.microsoft.com/office/drawing/2014/main" val="73601480"/>
                    </a:ext>
                  </a:extLst>
                </a:gridCol>
                <a:gridCol w="4299865">
                  <a:extLst>
                    <a:ext uri="{9D8B030D-6E8A-4147-A177-3AD203B41FA5}">
                      <a16:colId xmlns:a16="http://schemas.microsoft.com/office/drawing/2014/main" val="2657084517"/>
                    </a:ext>
                  </a:extLst>
                </a:gridCol>
              </a:tblGrid>
              <a:tr h="2516176">
                <a:tc>
                  <a:txBody>
                    <a:bodyPr/>
                    <a:lstStyle/>
                    <a:p>
                      <a:pPr algn="ctr" fontAlgn="b"/>
                      <a:r>
                        <a:rPr lang="ru-RU" sz="3200" b="1" u="none" strike="noStrike" dirty="0">
                          <a:effectLst/>
                        </a:rPr>
                        <a:t>Количество расчетов</a:t>
                      </a:r>
                      <a:endParaRPr lang="ru-RU" sz="32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ru-RU" sz="3200" b="1" u="none" strike="noStrike" dirty="0">
                          <a:effectLst/>
                        </a:rPr>
                        <a:t>Сэкономленное время, ч.</a:t>
                      </a:r>
                      <a:endParaRPr lang="ru-RU" sz="32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40461569"/>
                  </a:ext>
                </a:extLst>
              </a:tr>
              <a:tr h="1708678">
                <a:tc>
                  <a:txBody>
                    <a:bodyPr/>
                    <a:lstStyle/>
                    <a:p>
                      <a:pPr algn="ctr" fontAlgn="b"/>
                      <a:r>
                        <a:rPr lang="ru-RU" sz="3600" u="none" strike="noStrike" dirty="0">
                          <a:solidFill>
                            <a:schemeClr val="bg1">
                              <a:lumMod val="50000"/>
                            </a:schemeClr>
                          </a:solidFill>
                          <a:effectLst/>
                        </a:rPr>
                        <a:t>10</a:t>
                      </a:r>
                      <a:endParaRPr lang="ru-RU" sz="3600" b="0" i="0" u="none" strike="noStrike" dirty="0">
                        <a:solidFill>
                          <a:schemeClr val="bg1">
                            <a:lumMod val="50000"/>
                          </a:schemeClr>
                        </a:solidFill>
                        <a:effectLst/>
                        <a:latin typeface="Calibri" panose="020F0502020204030204" pitchFamily="34" charset="0"/>
                      </a:endParaRPr>
                    </a:p>
                  </a:txBody>
                  <a:tcPr marL="7620" marR="7620" marT="7620" marB="0" anchor="ctr"/>
                </a:tc>
                <a:tc>
                  <a:txBody>
                    <a:bodyPr/>
                    <a:lstStyle/>
                    <a:p>
                      <a:pPr algn="ctr" fontAlgn="b"/>
                      <a:r>
                        <a:rPr lang="ru-RU" sz="3600" u="none" strike="noStrike" dirty="0">
                          <a:solidFill>
                            <a:schemeClr val="bg1">
                              <a:lumMod val="50000"/>
                            </a:schemeClr>
                          </a:solidFill>
                          <a:effectLst/>
                        </a:rPr>
                        <a:t>3.7</a:t>
                      </a:r>
                      <a:endParaRPr lang="ru-RU" sz="3600" b="0" i="0" u="none" strike="noStrike" dirty="0">
                        <a:solidFill>
                          <a:schemeClr val="bg1">
                            <a:lumMod val="50000"/>
                          </a:schemeClr>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19149798"/>
                  </a:ext>
                </a:extLst>
              </a:tr>
              <a:tr h="1708678">
                <a:tc>
                  <a:txBody>
                    <a:bodyPr/>
                    <a:lstStyle/>
                    <a:p>
                      <a:pPr algn="ctr" fontAlgn="b"/>
                      <a:r>
                        <a:rPr lang="ru-RU" sz="4800" b="1" u="none" strike="noStrike" dirty="0">
                          <a:effectLst/>
                        </a:rPr>
                        <a:t>50</a:t>
                      </a:r>
                      <a:endParaRPr lang="ru-RU" sz="4800" b="1" i="0" u="none" strike="noStrike" dirty="0">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ru-RU" sz="4800" b="1" u="none" strike="noStrike" dirty="0">
                          <a:effectLst/>
                        </a:rPr>
                        <a:t>18.3</a:t>
                      </a:r>
                      <a:r>
                        <a:rPr lang="ru-RU" sz="4800" b="1" u="none" strike="noStrike" baseline="0" dirty="0">
                          <a:effectLst/>
                        </a:rPr>
                        <a:t> или 2.2 рабочих дня</a:t>
                      </a:r>
                      <a:endParaRPr lang="ru-RU" sz="4800" b="1" i="0" u="none" strike="noStrike" dirty="0">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248780616"/>
                  </a:ext>
                </a:extLst>
              </a:tr>
              <a:tr h="1708678">
                <a:tc>
                  <a:txBody>
                    <a:bodyPr/>
                    <a:lstStyle/>
                    <a:p>
                      <a:pPr algn="ctr" fontAlgn="b"/>
                      <a:r>
                        <a:rPr lang="ru-RU" sz="3200" u="none" strike="noStrike" dirty="0">
                          <a:solidFill>
                            <a:schemeClr val="bg1">
                              <a:lumMod val="50000"/>
                            </a:schemeClr>
                          </a:solidFill>
                          <a:effectLst/>
                        </a:rPr>
                        <a:t>100</a:t>
                      </a:r>
                      <a:endParaRPr lang="ru-RU" sz="3200" b="0" i="0" u="none" strike="noStrike" dirty="0">
                        <a:solidFill>
                          <a:schemeClr val="bg1">
                            <a:lumMod val="50000"/>
                          </a:schemeClr>
                        </a:solidFill>
                        <a:effectLst/>
                        <a:latin typeface="Calibri" panose="020F0502020204030204" pitchFamily="34" charset="0"/>
                      </a:endParaRPr>
                    </a:p>
                  </a:txBody>
                  <a:tcPr marL="7620" marR="7620" marT="7620" marB="0" anchor="ctr"/>
                </a:tc>
                <a:tc>
                  <a:txBody>
                    <a:bodyPr/>
                    <a:lstStyle/>
                    <a:p>
                      <a:pPr algn="ctr" fontAlgn="b"/>
                      <a:r>
                        <a:rPr lang="ru-RU" sz="3200" u="none" strike="noStrike" dirty="0">
                          <a:solidFill>
                            <a:schemeClr val="bg1">
                              <a:lumMod val="50000"/>
                            </a:schemeClr>
                          </a:solidFill>
                          <a:effectLst/>
                        </a:rPr>
                        <a:t>36.7</a:t>
                      </a:r>
                      <a:endParaRPr lang="ru-RU" sz="3200" b="0" i="0" u="none" strike="noStrike" dirty="0">
                        <a:solidFill>
                          <a:schemeClr val="bg1">
                            <a:lumMod val="50000"/>
                          </a:schemeClr>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48465555"/>
                  </a:ext>
                </a:extLst>
              </a:tr>
              <a:tr h="1708678">
                <a:tc>
                  <a:txBody>
                    <a:bodyPr/>
                    <a:lstStyle/>
                    <a:p>
                      <a:pPr algn="ctr" fontAlgn="b"/>
                      <a:r>
                        <a:rPr lang="ru-RU" sz="3200" u="none" strike="noStrike">
                          <a:solidFill>
                            <a:schemeClr val="bg1">
                              <a:lumMod val="50000"/>
                            </a:schemeClr>
                          </a:solidFill>
                          <a:effectLst/>
                        </a:rPr>
                        <a:t>200</a:t>
                      </a:r>
                      <a:endParaRPr lang="ru-RU" sz="3200" b="0" i="0" u="none" strike="noStrike">
                        <a:solidFill>
                          <a:schemeClr val="bg1">
                            <a:lumMod val="50000"/>
                          </a:schemeClr>
                        </a:solidFill>
                        <a:effectLst/>
                        <a:latin typeface="Calibri" panose="020F0502020204030204" pitchFamily="34" charset="0"/>
                      </a:endParaRPr>
                    </a:p>
                  </a:txBody>
                  <a:tcPr marL="7620" marR="7620" marT="7620" marB="0" anchor="ctr"/>
                </a:tc>
                <a:tc>
                  <a:txBody>
                    <a:bodyPr/>
                    <a:lstStyle/>
                    <a:p>
                      <a:pPr algn="ctr" fontAlgn="b"/>
                      <a:r>
                        <a:rPr lang="ru-RU" sz="3200" u="none" strike="noStrike" dirty="0">
                          <a:solidFill>
                            <a:schemeClr val="bg1">
                              <a:lumMod val="50000"/>
                            </a:schemeClr>
                          </a:solidFill>
                          <a:effectLst/>
                        </a:rPr>
                        <a:t>73.3</a:t>
                      </a:r>
                      <a:endParaRPr lang="ru-RU" sz="3200" b="0" i="0" u="none" strike="noStrike" dirty="0">
                        <a:solidFill>
                          <a:schemeClr val="bg1">
                            <a:lumMod val="50000"/>
                          </a:schemeClr>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91920703"/>
                  </a:ext>
                </a:extLst>
              </a:tr>
            </a:tbl>
          </a:graphicData>
        </a:graphic>
      </p:graphicFrame>
      <p:sp>
        <p:nvSpPr>
          <p:cNvPr id="16" name="Стрелка: вправо 2">
            <a:extLst>
              <a:ext uri="{FF2B5EF4-FFF2-40B4-BE49-F238E27FC236}">
                <a16:creationId xmlns:a16="http://schemas.microsoft.com/office/drawing/2014/main" id="{8935A460-A770-465A-B427-7430D778742E}"/>
              </a:ext>
            </a:extLst>
          </p:cNvPr>
          <p:cNvSpPr/>
          <p:nvPr/>
        </p:nvSpPr>
        <p:spPr>
          <a:xfrm rot="16200000">
            <a:off x="10009385" y="8696603"/>
            <a:ext cx="4662463" cy="2090057"/>
          </a:xfrm>
          <a:prstGeom prst="rightArrow">
            <a:avLst/>
          </a:prstGeom>
          <a:solidFill>
            <a:srgbClr val="FFC158"/>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sz="3200" b="1" dirty="0">
                <a:solidFill>
                  <a:schemeClr val="tx1"/>
                </a:solidFill>
              </a:rPr>
              <a:t> Модель «ничего лишнего»</a:t>
            </a:r>
          </a:p>
        </p:txBody>
      </p:sp>
      <p:sp>
        <p:nvSpPr>
          <p:cNvPr id="17" name="Стрелка: вправо 2">
            <a:extLst>
              <a:ext uri="{FF2B5EF4-FFF2-40B4-BE49-F238E27FC236}">
                <a16:creationId xmlns:a16="http://schemas.microsoft.com/office/drawing/2014/main" id="{8935A460-A770-465A-B427-7430D778742E}"/>
              </a:ext>
            </a:extLst>
          </p:cNvPr>
          <p:cNvSpPr/>
          <p:nvPr/>
        </p:nvSpPr>
        <p:spPr>
          <a:xfrm rot="16200000">
            <a:off x="12811006" y="9588611"/>
            <a:ext cx="2768348" cy="220015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sz="2400" b="1" dirty="0">
                <a:solidFill>
                  <a:schemeClr val="bg1"/>
                </a:solidFill>
              </a:rPr>
              <a:t>Укрупненная</a:t>
            </a:r>
          </a:p>
        </p:txBody>
      </p:sp>
      <p:sp>
        <p:nvSpPr>
          <p:cNvPr id="18" name="TextBox 17">
            <a:extLst>
              <a:ext uri="{FF2B5EF4-FFF2-40B4-BE49-F238E27FC236}">
                <a16:creationId xmlns:a16="http://schemas.microsoft.com/office/drawing/2014/main" id="{2008EBAB-9D55-4703-921D-EAEB1E6C5A55}"/>
              </a:ext>
            </a:extLst>
          </p:cNvPr>
          <p:cNvSpPr txBox="1"/>
          <p:nvPr/>
        </p:nvSpPr>
        <p:spPr>
          <a:xfrm>
            <a:off x="11731180" y="6557000"/>
            <a:ext cx="1790700" cy="655782"/>
          </a:xfrm>
          <a:prstGeom prst="rect">
            <a:avLst/>
          </a:prstGeom>
          <a:noFill/>
        </p:spPr>
        <p:txBody>
          <a:bodyPr wrap="square" lIns="50400" tIns="50400" rIns="50400" bIns="50400" rtlCol="0">
            <a:spAutoFit/>
          </a:bodyPr>
          <a:lstStyle/>
          <a:p>
            <a:pPr algn="l"/>
            <a:r>
              <a:rPr lang="ru-RU" b="1" dirty="0"/>
              <a:t>15 мин</a:t>
            </a:r>
          </a:p>
        </p:txBody>
      </p:sp>
      <p:sp>
        <p:nvSpPr>
          <p:cNvPr id="19" name="TextBox 18">
            <a:extLst>
              <a:ext uri="{FF2B5EF4-FFF2-40B4-BE49-F238E27FC236}">
                <a16:creationId xmlns:a16="http://schemas.microsoft.com/office/drawing/2014/main" id="{2008EBAB-9D55-4703-921D-EAEB1E6C5A55}"/>
              </a:ext>
            </a:extLst>
          </p:cNvPr>
          <p:cNvSpPr txBox="1"/>
          <p:nvPr/>
        </p:nvSpPr>
        <p:spPr>
          <a:xfrm>
            <a:off x="13711523" y="8648733"/>
            <a:ext cx="1790700" cy="655782"/>
          </a:xfrm>
          <a:prstGeom prst="rect">
            <a:avLst/>
          </a:prstGeom>
          <a:noFill/>
        </p:spPr>
        <p:txBody>
          <a:bodyPr wrap="square" lIns="50400" tIns="50400" rIns="50400" bIns="50400" rtlCol="0">
            <a:spAutoFit/>
          </a:bodyPr>
          <a:lstStyle/>
          <a:p>
            <a:pPr algn="l"/>
            <a:r>
              <a:rPr lang="ru-RU" b="1" dirty="0"/>
              <a:t>7 мин</a:t>
            </a:r>
          </a:p>
        </p:txBody>
      </p:sp>
    </p:spTree>
    <p:extLst>
      <p:ext uri="{BB962C8B-B14F-4D97-AF65-F5344CB8AC3E}">
        <p14:creationId xmlns:p14="http://schemas.microsoft.com/office/powerpoint/2010/main" val="3755127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Использование разделения ресурсов</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7</a:t>
            </a:fld>
            <a:endParaRPr lang="ru-RU" dirty="0"/>
          </a:p>
        </p:txBody>
      </p:sp>
      <p:pic>
        <p:nvPicPr>
          <p:cNvPr id="3" name="Рисунок 2"/>
          <p:cNvPicPr>
            <a:picLocks noChangeAspect="1"/>
          </p:cNvPicPr>
          <p:nvPr/>
        </p:nvPicPr>
        <p:blipFill>
          <a:blip r:embed="rId3"/>
          <a:stretch>
            <a:fillRect/>
          </a:stretch>
        </p:blipFill>
        <p:spPr>
          <a:xfrm>
            <a:off x="8586430" y="5069331"/>
            <a:ext cx="15490333" cy="6604590"/>
          </a:xfrm>
          <a:prstGeom prst="rect">
            <a:avLst/>
          </a:prstGeom>
        </p:spPr>
      </p:pic>
      <p:sp>
        <p:nvSpPr>
          <p:cNvPr id="4" name="TextBox 3"/>
          <p:cNvSpPr txBox="1"/>
          <p:nvPr/>
        </p:nvSpPr>
        <p:spPr>
          <a:xfrm>
            <a:off x="1190387" y="2633179"/>
            <a:ext cx="22606656" cy="1456001"/>
          </a:xfrm>
          <a:prstGeom prst="rect">
            <a:avLst/>
          </a:prstGeom>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pPr algn="l"/>
            <a:r>
              <a:rPr lang="ru-RU" sz="4400" b="1" dirty="0"/>
              <a:t>Разделение ресурсов</a:t>
            </a:r>
          </a:p>
          <a:p>
            <a:pPr algn="l"/>
            <a:r>
              <a:rPr lang="ru-RU" sz="4400" dirty="0"/>
              <a:t>Технология, позволяющая использовать расчетные мощности ваших коллег </a:t>
            </a:r>
          </a:p>
        </p:txBody>
      </p:sp>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234" y="5069331"/>
            <a:ext cx="7109814" cy="71098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TextBox 7"/>
          <p:cNvSpPr txBox="1"/>
          <p:nvPr/>
        </p:nvSpPr>
        <p:spPr>
          <a:xfrm>
            <a:off x="1070466" y="5208043"/>
            <a:ext cx="6389508" cy="655782"/>
          </a:xfrm>
          <a:prstGeom prst="rect">
            <a:avLst/>
          </a:prstGeom>
          <a:noFill/>
        </p:spPr>
        <p:txBody>
          <a:bodyPr wrap="square" lIns="50400" tIns="50400" rIns="50400" bIns="50400" rtlCol="0">
            <a:spAutoFit/>
          </a:bodyPr>
          <a:lstStyle/>
          <a:p>
            <a:pPr algn="ctr"/>
            <a:r>
              <a:rPr lang="ru-RU" b="1" dirty="0" err="1">
                <a:solidFill>
                  <a:schemeClr val="bg1"/>
                </a:solidFill>
              </a:rPr>
              <a:t>Киберкоммунизм</a:t>
            </a:r>
            <a:endParaRPr lang="ru-RU" b="1" dirty="0">
              <a:solidFill>
                <a:schemeClr val="bg1"/>
              </a:solidFill>
            </a:endParaRPr>
          </a:p>
        </p:txBody>
      </p:sp>
    </p:spTree>
    <p:extLst>
      <p:ext uri="{BB962C8B-B14F-4D97-AF65-F5344CB8AC3E}">
        <p14:creationId xmlns:p14="http://schemas.microsoft.com/office/powerpoint/2010/main" val="2396120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Преимущества разделения ресурсов</a:t>
            </a:r>
          </a:p>
        </p:txBody>
      </p:sp>
      <p:sp>
        <p:nvSpPr>
          <p:cNvPr id="2" name="Номер слайда 1">
            <a:extLst>
              <a:ext uri="{FF2B5EF4-FFF2-40B4-BE49-F238E27FC236}">
                <a16:creationId xmlns:a16="http://schemas.microsoft.com/office/drawing/2014/main" id="{65975EBA-38EC-4881-A412-04193D63CAC8}"/>
              </a:ext>
            </a:extLst>
          </p:cNvPr>
          <p:cNvSpPr>
            <a:spLocks noGrp="1"/>
          </p:cNvSpPr>
          <p:nvPr>
            <p:ph type="sldNum" sz="quarter" idx="10"/>
          </p:nvPr>
        </p:nvSpPr>
        <p:spPr/>
        <p:txBody>
          <a:bodyPr/>
          <a:lstStyle/>
          <a:p>
            <a:fld id="{D977F6D6-9B5F-484A-9E89-3E1DE07AA3A3}" type="slidenum">
              <a:rPr lang="ru-RU" smtClean="0"/>
              <a:pPr/>
              <a:t>8</a:t>
            </a:fld>
            <a:endParaRPr lang="ru-RU" dirty="0"/>
          </a:p>
        </p:txBody>
      </p:sp>
      <p:pic>
        <p:nvPicPr>
          <p:cNvPr id="4" name="Рисунок 3">
            <a:extLst>
              <a:ext uri="{FF2B5EF4-FFF2-40B4-BE49-F238E27FC236}">
                <a16:creationId xmlns:a16="http://schemas.microsoft.com/office/drawing/2014/main" id="{71751BC7-D65E-4911-B1C8-E69885EAB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1413" y="2834787"/>
            <a:ext cx="9763125" cy="9763125"/>
          </a:xfrm>
          <a:prstGeom prst="ellipse">
            <a:avLst/>
          </a:prstGeom>
          <a:ln>
            <a:noFill/>
          </a:ln>
          <a:effectLst>
            <a:softEdge rad="112500"/>
          </a:effectLst>
        </p:spPr>
      </p:pic>
      <p:sp>
        <p:nvSpPr>
          <p:cNvPr id="3" name="TextBox 2"/>
          <p:cNvSpPr txBox="1"/>
          <p:nvPr/>
        </p:nvSpPr>
        <p:spPr>
          <a:xfrm>
            <a:off x="1117283" y="3166846"/>
            <a:ext cx="12011274" cy="7652455"/>
          </a:xfrm>
          <a:prstGeom prst="rect">
            <a:avLst/>
          </a:prstGeom>
          <a:noFill/>
        </p:spPr>
        <p:txBody>
          <a:bodyPr wrap="square" lIns="50400" tIns="50400" rIns="50400" bIns="50400" rtlCol="0">
            <a:spAutoFit/>
          </a:bodyPr>
          <a:lstStyle/>
          <a:p>
            <a:pPr algn="l"/>
            <a:r>
              <a:rPr lang="ru-RU" sz="5400" i="1" u="sng" dirty="0"/>
              <a:t>Для модели со средним временем расчета </a:t>
            </a:r>
            <a:r>
              <a:rPr lang="ru-RU" sz="5400" b="1" i="1" u="sng" dirty="0">
                <a:solidFill>
                  <a:srgbClr val="FF0000"/>
                </a:solidFill>
              </a:rPr>
              <a:t>5</a:t>
            </a:r>
            <a:r>
              <a:rPr lang="ru-RU" sz="5400" i="1" u="sng" dirty="0"/>
              <a:t> часов </a:t>
            </a:r>
            <a:r>
              <a:rPr lang="en-US" sz="5400" b="1" i="1" u="sng" dirty="0">
                <a:solidFill>
                  <a:srgbClr val="FF0000"/>
                </a:solidFill>
              </a:rPr>
              <a:t>10</a:t>
            </a:r>
            <a:r>
              <a:rPr lang="ru-RU" sz="5400" i="1" u="sng" dirty="0"/>
              <a:t> станций это…</a:t>
            </a:r>
          </a:p>
          <a:p>
            <a:pPr marL="685800" indent="-685800" algn="l">
              <a:buFont typeface="Arial" panose="020B0604020202020204" pitchFamily="34" charset="0"/>
              <a:buChar char="•"/>
            </a:pPr>
            <a:endParaRPr lang="ru-RU" sz="5400" b="1" dirty="0"/>
          </a:p>
          <a:p>
            <a:pPr marL="685800" indent="-685800" algn="l">
              <a:buFont typeface="Arial" panose="020B0604020202020204" pitchFamily="34" charset="0"/>
              <a:buChar char="•"/>
            </a:pPr>
            <a:r>
              <a:rPr lang="ru-RU" sz="5400" b="1" dirty="0"/>
              <a:t>480 часов расчетов в выходные дни или </a:t>
            </a:r>
            <a:r>
              <a:rPr lang="ru-RU" sz="5400" b="1" dirty="0">
                <a:solidFill>
                  <a:srgbClr val="FF0000"/>
                </a:solidFill>
              </a:rPr>
              <a:t>96 расчетов</a:t>
            </a:r>
          </a:p>
          <a:p>
            <a:pPr marL="685800" indent="-685800" algn="l">
              <a:buFont typeface="Arial" panose="020B0604020202020204" pitchFamily="34" charset="0"/>
              <a:buChar char="•"/>
            </a:pPr>
            <a:endParaRPr lang="ru-RU" sz="6000" b="1" dirty="0"/>
          </a:p>
          <a:p>
            <a:pPr marL="685800" indent="-685800" algn="l">
              <a:buFont typeface="Arial" panose="020B0604020202020204" pitchFamily="34" charset="0"/>
              <a:buChar char="•"/>
            </a:pPr>
            <a:r>
              <a:rPr lang="ru-RU" sz="5400" b="1" dirty="0"/>
              <a:t>750 часов расчетов в нерабочее время рабочей недели</a:t>
            </a:r>
            <a:r>
              <a:rPr lang="en-US" sz="5400" b="1" dirty="0"/>
              <a:t> </a:t>
            </a:r>
            <a:r>
              <a:rPr lang="ru-RU" sz="5400" b="1" dirty="0"/>
              <a:t>или </a:t>
            </a:r>
            <a:r>
              <a:rPr lang="ru-RU" sz="5400" b="1" dirty="0">
                <a:solidFill>
                  <a:srgbClr val="FF0000"/>
                </a:solidFill>
              </a:rPr>
              <a:t>150 расчетов</a:t>
            </a:r>
          </a:p>
        </p:txBody>
      </p:sp>
      <p:sp>
        <p:nvSpPr>
          <p:cNvPr id="6" name="Прямоугольник 5"/>
          <p:cNvSpPr/>
          <p:nvPr/>
        </p:nvSpPr>
        <p:spPr>
          <a:xfrm>
            <a:off x="17016639" y="6993074"/>
            <a:ext cx="3412672" cy="1446550"/>
          </a:xfrm>
          <a:prstGeom prst="rect">
            <a:avLst/>
          </a:prstGeom>
          <a:effectLst>
            <a:softEdge rad="317500"/>
          </a:effectLst>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ru-RU" sz="4400" b="1" dirty="0"/>
              <a:t>Разделение</a:t>
            </a:r>
          </a:p>
          <a:p>
            <a:pPr algn="ctr"/>
            <a:r>
              <a:rPr lang="ru-RU" sz="4400" b="1" dirty="0"/>
              <a:t>ресурсов</a:t>
            </a:r>
          </a:p>
        </p:txBody>
      </p:sp>
    </p:spTree>
    <p:extLst>
      <p:ext uri="{BB962C8B-B14F-4D97-AF65-F5344CB8AC3E}">
        <p14:creationId xmlns:p14="http://schemas.microsoft.com/office/powerpoint/2010/main" val="3346965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Типовой рабочий процесс для модуля АХМ</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9</a:t>
            </a:fld>
            <a:endParaRPr lang="ru-RU" dirty="0"/>
          </a:p>
        </p:txBody>
      </p:sp>
      <p:graphicFrame>
        <p:nvGraphicFramePr>
          <p:cNvPr id="7" name="Схема 6"/>
          <p:cNvGraphicFramePr/>
          <p:nvPr/>
        </p:nvGraphicFramePr>
        <p:xfrm>
          <a:off x="1286613" y="5098491"/>
          <a:ext cx="22790150" cy="7499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Прямоугольник 2"/>
          <p:cNvSpPr/>
          <p:nvPr/>
        </p:nvSpPr>
        <p:spPr>
          <a:xfrm>
            <a:off x="2455847" y="3547009"/>
            <a:ext cx="14950225" cy="144655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r"/>
            <a:r>
              <a:rPr lang="ru-RU" sz="4400" i="1" dirty="0"/>
              <a:t>«Преждевременная оптимизация есть корень всех зол» </a:t>
            </a:r>
            <a:br>
              <a:rPr lang="ru-RU" sz="4400" i="1" dirty="0"/>
            </a:br>
            <a:r>
              <a:rPr lang="ru-RU" sz="4400" dirty="0"/>
              <a:t>Энтони Хоар</a:t>
            </a:r>
          </a:p>
        </p:txBody>
      </p:sp>
    </p:spTree>
    <p:extLst>
      <p:ext uri="{BB962C8B-B14F-4D97-AF65-F5344CB8AC3E}">
        <p14:creationId xmlns:p14="http://schemas.microsoft.com/office/powerpoint/2010/main" val="752941090"/>
      </p:ext>
    </p:extLst>
  </p:cSld>
  <p:clrMapOvr>
    <a:masterClrMapping/>
  </p:clrMapOvr>
</p:sld>
</file>

<file path=ppt/theme/theme1.xml><?xml version="1.0" encoding="utf-8"?>
<a:theme xmlns:a="http://schemas.openxmlformats.org/drawingml/2006/main" name="RFD Presentation Template">
  <a:themeElements>
    <a:clrScheme name="RFD">
      <a:dk1>
        <a:srgbClr val="000000"/>
      </a:dk1>
      <a:lt1>
        <a:srgbClr val="FFFFFF"/>
      </a:lt1>
      <a:dk2>
        <a:srgbClr val="44546A"/>
      </a:dk2>
      <a:lt2>
        <a:srgbClr val="E7E6E6"/>
      </a:lt2>
      <a:accent1>
        <a:srgbClr val="1980C3"/>
      </a:accent1>
      <a:accent2>
        <a:srgbClr val="42AD4D"/>
      </a:accent2>
      <a:accent3>
        <a:srgbClr val="F07D20"/>
      </a:accent3>
      <a:accent4>
        <a:srgbClr val="5B9BD5"/>
      </a:accent4>
      <a:accent5>
        <a:srgbClr val="53C29D"/>
      </a:accent5>
      <a:accent6>
        <a:srgbClr val="E20A17"/>
      </a:accent6>
      <a:hlink>
        <a:srgbClr val="0563C1"/>
      </a:hlink>
      <a:folHlink>
        <a:srgbClr val="954F72"/>
      </a:folHlink>
    </a:clrScheme>
    <a:fontScheme name="Segoe Standard">
      <a:majorFont>
        <a:latin typeface="Segoe UI"/>
        <a:ea typeface="Arial"/>
        <a:cs typeface="Arial"/>
      </a:majorFont>
      <a:minorFont>
        <a:latin typeface="Segoe UI"/>
        <a:ea typeface="Arial"/>
        <a:cs typeface="Arial"/>
      </a:minorFont>
    </a:fontScheme>
    <a:fmtScheme name="Стандартная">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prstGeom prst="rect">
          <a:avLst/>
        </a:prstGeom>
        <a:noFill/>
      </a:spPr>
      <a:bodyPr/>
      <a:lstStyle/>
    </a:txDef>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10840</TotalTime>
  <Words>5576</Words>
  <Application>Microsoft Office PowerPoint</Application>
  <DocSecurity>0</DocSecurity>
  <PresentationFormat>Произвольный</PresentationFormat>
  <Paragraphs>424</Paragraphs>
  <Slides>23</Slides>
  <Notes>21</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23</vt:i4>
      </vt:variant>
    </vt:vector>
  </HeadingPairs>
  <TitlesOfParts>
    <vt:vector size="30" baseType="lpstr">
      <vt:lpstr>Segoe UI</vt:lpstr>
      <vt:lpstr>Arial Nova</vt:lpstr>
      <vt:lpstr>Wingdings</vt:lpstr>
      <vt:lpstr>Cambria Math</vt:lpstr>
      <vt:lpstr>Calibri</vt:lpstr>
      <vt:lpstr>Arial</vt:lpstr>
      <vt:lpstr>RFD Presentation Template</vt:lpstr>
      <vt:lpstr>Практический AHM. Инструкция по применению</vt:lpstr>
      <vt:lpstr>Недооценённые модули</vt:lpstr>
      <vt:lpstr>Мотивация использования модуля AHM</vt:lpstr>
      <vt:lpstr>Оптимизация скорости расчета и количества расчетных вариантов</vt:lpstr>
      <vt:lpstr>Оптимизация скорости расчета и количества расчетных вариантов</vt:lpstr>
      <vt:lpstr>Оптимизация скорости расчета и количества расчетных вариантов</vt:lpstr>
      <vt:lpstr>Использование разделения ресурсов</vt:lpstr>
      <vt:lpstr>Преимущества разделения ресурсов</vt:lpstr>
      <vt:lpstr>Типовой рабочий процесс для модуля АХМ</vt:lpstr>
      <vt:lpstr>Разведочные расчеты</vt:lpstr>
      <vt:lpstr>Разведочные расчеты</vt:lpstr>
      <vt:lpstr>Разведочные расчеты</vt:lpstr>
      <vt:lpstr>Разведочные расчеты</vt:lpstr>
      <vt:lpstr>Разведочные расчеты. Результаты работы алгоритмов планирования экспериментов</vt:lpstr>
      <vt:lpstr>Оценка влияния переменных на результаты расчетов</vt:lpstr>
      <vt:lpstr>Работа с целевыми функциями</vt:lpstr>
      <vt:lpstr>Работа с целевыми функциями</vt:lpstr>
      <vt:lpstr>Работа с целевыми функциями</vt:lpstr>
      <vt:lpstr>Выявление систематики и вылетов</vt:lpstr>
      <vt:lpstr>Выявление систематики и вылетов</vt:lpstr>
      <vt:lpstr>Методы планирования эксперимента и оптимизаторы</vt:lpstr>
      <vt:lpstr>Заключение</vt:lpstr>
      <vt:lpstr>Презентация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Симулятор трещин ГРП</dc:title>
  <dc:subject/>
  <dc:creator>RFD</dc:creator>
  <cp:keywords/>
  <dc:description/>
  <cp:lastModifiedBy>albert vafin</cp:lastModifiedBy>
  <cp:revision>219</cp:revision>
  <cp:lastPrinted>2024-04-24T15:51:34Z</cp:lastPrinted>
  <dcterms:created xsi:type="dcterms:W3CDTF">2022-07-08T08:59:08Z</dcterms:created>
  <dcterms:modified xsi:type="dcterms:W3CDTF">2024-04-24T15:52:40Z</dcterms:modified>
  <cp:category/>
  <dc:identifier/>
  <cp:contentStatus/>
  <dc:language/>
  <cp:version/>
</cp:coreProperties>
</file>